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7" r:id="rId2"/>
    <p:sldId id="286" r:id="rId3"/>
    <p:sldId id="259" r:id="rId4"/>
    <p:sldId id="260" r:id="rId5"/>
    <p:sldId id="261" r:id="rId6"/>
    <p:sldId id="262" r:id="rId7"/>
    <p:sldId id="263" r:id="rId8"/>
    <p:sldId id="264" r:id="rId9"/>
    <p:sldId id="265" r:id="rId10"/>
    <p:sldId id="266" r:id="rId11"/>
    <p:sldId id="267" r:id="rId12"/>
    <p:sldId id="268" r:id="rId13"/>
    <p:sldId id="269" r:id="rId14"/>
    <p:sldId id="273" r:id="rId15"/>
    <p:sldId id="270" r:id="rId16"/>
    <p:sldId id="271" r:id="rId17"/>
    <p:sldId id="274" r:id="rId18"/>
    <p:sldId id="275" r:id="rId19"/>
    <p:sldId id="276" r:id="rId20"/>
    <p:sldId id="277" r:id="rId21"/>
    <p:sldId id="278" r:id="rId22"/>
    <p:sldId id="282" r:id="rId23"/>
    <p:sldId id="283" r:id="rId24"/>
    <p:sldId id="284" r:id="rId25"/>
    <p:sldId id="280" r:id="rId26"/>
    <p:sldId id="285" r:id="rId27"/>
    <p:sldId id="281"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00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795" autoAdjust="0"/>
  </p:normalViewPr>
  <p:slideViewPr>
    <p:cSldViewPr>
      <p:cViewPr>
        <p:scale>
          <a:sx n="100" d="100"/>
          <a:sy n="100" d="100"/>
        </p:scale>
        <p:origin x="-1572" y="-450"/>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9E2C25-19BA-4568-8363-F7A81622A03A}" type="datetimeFigureOut">
              <a:rPr lang="en-GB" smtClean="0"/>
              <a:pPr/>
              <a:t>03/01/2015</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321033A-1E5C-4D45-8A97-CA9184057FA2}" type="slidenum">
              <a:rPr lang="en-GB" smtClean="0"/>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F49995-E605-4ABF-95CB-68D99B75CF22}" type="datetimeFigureOut">
              <a:rPr lang="en-GB" smtClean="0"/>
              <a:pPr/>
              <a:t>03/01/2015</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D381EB-14C5-4F1A-8A3C-529104471960}" type="slidenum">
              <a:rPr lang="en-GB" smtClean="0"/>
              <a:pPr/>
              <a:t>‹#›</a:t>
            </a:fld>
            <a:endParaRPr lang="en-GB"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err="1" smtClean="0">
                <a:solidFill>
                  <a:schemeClr val="tx1"/>
                </a:solidFill>
                <a:latin typeface="+mn-lt"/>
                <a:ea typeface="+mn-ea"/>
                <a:cs typeface="+mn-cs"/>
              </a:rPr>
              <a:t>Vn</a:t>
            </a:r>
            <a:r>
              <a:rPr lang="en-GB" sz="1200" kern="1200" smtClean="0">
                <a:solidFill>
                  <a:schemeClr val="tx1"/>
                </a:solidFill>
                <a:latin typeface="+mn-lt"/>
                <a:ea typeface="+mn-ea"/>
                <a:cs typeface="+mn-cs"/>
              </a:rPr>
              <a:t> 1.0  3-Jan-2015</a:t>
            </a:r>
          </a:p>
          <a:p>
            <a:r>
              <a:rPr lang="en-GB" sz="1200" kern="1200" smtClean="0">
                <a:solidFill>
                  <a:schemeClr val="tx1"/>
                </a:solidFill>
                <a:latin typeface="+mn-lt"/>
                <a:ea typeface="+mn-ea"/>
                <a:cs typeface="+mn-cs"/>
              </a:rPr>
              <a:t>Slide	Subject</a:t>
            </a:r>
          </a:p>
          <a:p>
            <a:r>
              <a:rPr lang="en-GB" sz="1200" kern="1200" smtClean="0">
                <a:solidFill>
                  <a:schemeClr val="tx1"/>
                </a:solidFill>
                <a:latin typeface="+mn-lt"/>
                <a:ea typeface="+mn-ea"/>
                <a:cs typeface="+mn-cs"/>
              </a:rPr>
              <a:t>2,3	A413</a:t>
            </a:r>
          </a:p>
          <a:p>
            <a:r>
              <a:rPr lang="en-GB" sz="1200" kern="1200" smtClean="0">
                <a:solidFill>
                  <a:schemeClr val="tx1"/>
                </a:solidFill>
                <a:latin typeface="+mn-lt"/>
                <a:ea typeface="+mn-ea"/>
                <a:cs typeface="+mn-cs"/>
              </a:rPr>
              <a:t>4,5	Rocky Lane</a:t>
            </a:r>
          </a:p>
          <a:p>
            <a:r>
              <a:rPr lang="en-GB" sz="1200" kern="1200" smtClean="0">
                <a:solidFill>
                  <a:schemeClr val="tx1"/>
                </a:solidFill>
                <a:latin typeface="+mn-lt"/>
                <a:ea typeface="+mn-ea"/>
                <a:cs typeface="+mn-cs"/>
              </a:rPr>
              <a:t>6,7	Bowood Lane</a:t>
            </a:r>
          </a:p>
          <a:p>
            <a:r>
              <a:rPr lang="en-GB" sz="1200" kern="1200" smtClean="0">
                <a:solidFill>
                  <a:schemeClr val="tx1"/>
                </a:solidFill>
                <a:latin typeface="+mn-lt"/>
                <a:ea typeface="+mn-ea"/>
                <a:cs typeface="+mn-cs"/>
              </a:rPr>
              <a:t>8,9	Leather Lane</a:t>
            </a:r>
          </a:p>
          <a:p>
            <a:r>
              <a:rPr lang="en-GB" sz="1200" kern="1200" smtClean="0">
                <a:solidFill>
                  <a:schemeClr val="tx1"/>
                </a:solidFill>
                <a:latin typeface="+mn-lt"/>
                <a:ea typeface="+mn-ea"/>
                <a:cs typeface="+mn-cs"/>
              </a:rPr>
              <a:t>10,11	Potter Row</a:t>
            </a:r>
          </a:p>
          <a:p>
            <a:r>
              <a:rPr lang="en-GB" sz="1200" kern="1200" smtClean="0">
                <a:solidFill>
                  <a:schemeClr val="tx1"/>
                </a:solidFill>
                <a:latin typeface="+mn-lt"/>
                <a:ea typeface="+mn-ea"/>
                <a:cs typeface="+mn-cs"/>
              </a:rPr>
              <a:t>12-15	South Heath</a:t>
            </a:r>
          </a:p>
          <a:p>
            <a:r>
              <a:rPr lang="en-GB" sz="1200" kern="1200" smtClean="0">
                <a:solidFill>
                  <a:schemeClr val="tx1"/>
                </a:solidFill>
                <a:latin typeface="+mn-lt"/>
                <a:ea typeface="+mn-ea"/>
                <a:cs typeface="+mn-cs"/>
              </a:rPr>
              <a:t>16,17	Frith Hill</a:t>
            </a:r>
          </a:p>
          <a:p>
            <a:r>
              <a:rPr lang="en-GB" sz="1200" kern="1200" smtClean="0">
                <a:solidFill>
                  <a:schemeClr val="tx1"/>
                </a:solidFill>
                <a:latin typeface="+mn-lt"/>
                <a:ea typeface="+mn-ea"/>
                <a:cs typeface="+mn-cs"/>
              </a:rPr>
              <a:t>18,19	B485</a:t>
            </a:r>
          </a:p>
          <a:p>
            <a:r>
              <a:rPr lang="en-GB" sz="1200" kern="1200" smtClean="0">
                <a:solidFill>
                  <a:schemeClr val="tx1"/>
                </a:solidFill>
                <a:latin typeface="+mn-lt"/>
                <a:ea typeface="+mn-ea"/>
                <a:cs typeface="+mn-cs"/>
              </a:rPr>
              <a:t>20,21	Hyde Lane</a:t>
            </a:r>
          </a:p>
          <a:p>
            <a:r>
              <a:rPr lang="en-GB" sz="1200" kern="1200" smtClean="0">
                <a:solidFill>
                  <a:schemeClr val="tx1"/>
                </a:solidFill>
                <a:latin typeface="+mn-lt"/>
                <a:ea typeface="+mn-ea"/>
                <a:cs typeface="+mn-cs"/>
              </a:rPr>
              <a:t>22,23	Hyde Heath Road</a:t>
            </a:r>
          </a:p>
          <a:p>
            <a:r>
              <a:rPr lang="en-GB" sz="1200" kern="1200" smtClean="0">
                <a:solidFill>
                  <a:schemeClr val="tx1"/>
                </a:solidFill>
                <a:latin typeface="+mn-lt"/>
                <a:ea typeface="+mn-ea"/>
                <a:cs typeface="+mn-cs"/>
              </a:rPr>
              <a:t>24	S.Heath – N.Portal access</a:t>
            </a:r>
          </a:p>
          <a:p>
            <a:r>
              <a:rPr lang="en-GB" sz="1200" kern="1200" dirty="0" smtClean="0">
                <a:solidFill>
                  <a:schemeClr val="tx1"/>
                </a:solidFill>
                <a:latin typeface="+mn-lt"/>
                <a:ea typeface="+mn-ea"/>
                <a:cs typeface="+mn-cs"/>
              </a:rPr>
              <a:t>25,26	Chilterns Tunnel – N </a:t>
            </a:r>
            <a:r>
              <a:rPr lang="en-GB" sz="1200" kern="1200" smtClean="0">
                <a:solidFill>
                  <a:schemeClr val="tx1"/>
                </a:solidFill>
                <a:latin typeface="+mn-lt"/>
                <a:ea typeface="+mn-ea"/>
                <a:cs typeface="+mn-cs"/>
              </a:rPr>
              <a:t>Portal Access</a:t>
            </a:r>
          </a:p>
          <a:p>
            <a:endParaRPr lang="en-GB" sz="1200" kern="1200" smtClean="0">
              <a:solidFill>
                <a:schemeClr val="tx1"/>
              </a:solidFill>
              <a:latin typeface="+mn-lt"/>
              <a:ea typeface="+mn-ea"/>
              <a:cs typeface="+mn-cs"/>
            </a:endParaRPr>
          </a:p>
          <a:p>
            <a:r>
              <a:rPr lang="en-GB" sz="1200" kern="1200" smtClean="0">
                <a:solidFill>
                  <a:schemeClr val="tx1"/>
                </a:solidFill>
                <a:latin typeface="+mn-lt"/>
                <a:ea typeface="+mn-ea"/>
                <a:cs typeface="+mn-cs"/>
              </a:rPr>
              <a:t>ToDo – Spoil</a:t>
            </a:r>
            <a:r>
              <a:rPr lang="en-GB" sz="1200" kern="1200" baseline="0" smtClean="0">
                <a:solidFill>
                  <a:schemeClr val="tx1"/>
                </a:solidFill>
                <a:latin typeface="+mn-lt"/>
                <a:ea typeface="+mn-ea"/>
                <a:cs typeface="+mn-cs"/>
              </a:rPr>
              <a:t> Dump ?</a:t>
            </a:r>
            <a:endParaRPr lang="en-GB"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5D381EB-14C5-4F1A-8A3C-529104471960}" type="slidenum">
              <a:rPr lang="en-GB" smtClean="0"/>
              <a:pPr/>
              <a:t>1</a:t>
            </a:fld>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16A674B-6DF2-415F-9B7D-6D5600BA236D}" type="datetimeFigureOut">
              <a:rPr lang="en-GB" smtClean="0"/>
              <a:pPr/>
              <a:t>03/01/2015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F86DEFD-68DD-4030-833B-7B6713AC0E1F}" type="slidenum">
              <a:rPr lang="en-GB" smtClean="0"/>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16A674B-6DF2-415F-9B7D-6D5600BA236D}" type="datetimeFigureOut">
              <a:rPr lang="en-GB" smtClean="0"/>
              <a:pPr/>
              <a:t>03/01/2015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F86DEFD-68DD-4030-833B-7B6713AC0E1F}" type="slidenum">
              <a:rPr lang="en-GB" smtClean="0"/>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16A674B-6DF2-415F-9B7D-6D5600BA236D}" type="datetimeFigureOut">
              <a:rPr lang="en-GB" smtClean="0"/>
              <a:pPr/>
              <a:t>03/01/2015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F86DEFD-68DD-4030-833B-7B6713AC0E1F}" type="slidenum">
              <a:rPr lang="en-GB" smtClean="0"/>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rgbClr val="000066"/>
                </a:solidFill>
                <a:latin typeface="Verdana" pitchFamily="34" charset="0"/>
                <a:ea typeface="Verdana" pitchFamily="34" charset="0"/>
                <a:cs typeface="Verdana" pitchFamily="34" charset="0"/>
              </a:defRPr>
            </a:lvl1pPr>
          </a:lstStyle>
          <a:p>
            <a:r>
              <a:rPr lang="en-US" smtClean="0"/>
              <a:t>Click to edit Master title style</a:t>
            </a:r>
            <a:endParaRPr lang="en-GB"/>
          </a:p>
        </p:txBody>
      </p:sp>
      <p:sp>
        <p:nvSpPr>
          <p:cNvPr id="3" name="Content Placeholder 2"/>
          <p:cNvSpPr>
            <a:spLocks noGrp="1"/>
          </p:cNvSpPr>
          <p:nvPr>
            <p:ph idx="1"/>
          </p:nvPr>
        </p:nvSpPr>
        <p:spPr/>
        <p:txBody>
          <a:bodyPr/>
          <a:lstStyle>
            <a:lvl1pPr>
              <a:defRPr sz="2000">
                <a:solidFill>
                  <a:srgbClr val="000066"/>
                </a:solidFill>
                <a:latin typeface="Verdana" pitchFamily="34" charset="0"/>
                <a:ea typeface="Verdana" pitchFamily="34" charset="0"/>
                <a:cs typeface="Verdana" pitchFamily="34" charset="0"/>
              </a:defRPr>
            </a:lvl1pPr>
            <a:lvl2pPr>
              <a:defRPr sz="1800">
                <a:solidFill>
                  <a:srgbClr val="000066"/>
                </a:solidFill>
                <a:latin typeface="Verdana" pitchFamily="34" charset="0"/>
                <a:ea typeface="Verdana" pitchFamily="34" charset="0"/>
                <a:cs typeface="Verdana" pitchFamily="34" charset="0"/>
              </a:defRPr>
            </a:lvl2pPr>
            <a:lvl3pPr>
              <a:defRPr sz="1600">
                <a:solidFill>
                  <a:srgbClr val="000066"/>
                </a:solidFill>
                <a:latin typeface="Verdana" pitchFamily="34" charset="0"/>
                <a:ea typeface="Verdana" pitchFamily="34" charset="0"/>
                <a:cs typeface="Verdana" pitchFamily="34" charset="0"/>
              </a:defRPr>
            </a:lvl3pPr>
            <a:lvl4pPr>
              <a:defRPr>
                <a:solidFill>
                  <a:schemeClr val="bg1"/>
                </a:solidFill>
                <a:latin typeface="Verdana" pitchFamily="34" charset="0"/>
                <a:ea typeface="Verdana" pitchFamily="34" charset="0"/>
                <a:cs typeface="Verdana" pitchFamily="34" charset="0"/>
              </a:defRPr>
            </a:lvl4pPr>
            <a:lvl5pPr>
              <a:defRPr>
                <a:solidFill>
                  <a:schemeClr val="bg1"/>
                </a:solidFill>
                <a:latin typeface="Verdana" pitchFamily="34" charset="0"/>
                <a:ea typeface="Verdana" pitchFamily="34" charset="0"/>
                <a:cs typeface="Verdan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16A674B-6DF2-415F-9B7D-6D5600BA236D}" type="datetimeFigureOut">
              <a:rPr lang="en-GB" smtClean="0"/>
              <a:pPr/>
              <a:t>03/01/2015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F86DEFD-68DD-4030-833B-7B6713AC0E1F}" type="slidenum">
              <a:rPr lang="en-GB" smtClean="0"/>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6A674B-6DF2-415F-9B7D-6D5600BA236D}" type="datetimeFigureOut">
              <a:rPr lang="en-GB" smtClean="0"/>
              <a:pPr/>
              <a:t>03/01/2015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F86DEFD-68DD-4030-833B-7B6713AC0E1F}" type="slidenum">
              <a:rPr lang="en-GB" smtClean="0"/>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16A674B-6DF2-415F-9B7D-6D5600BA236D}" type="datetimeFigureOut">
              <a:rPr lang="en-GB" smtClean="0"/>
              <a:pPr/>
              <a:t>03/01/2015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F86DEFD-68DD-4030-833B-7B6713AC0E1F}" type="slidenum">
              <a:rPr lang="en-GB" smtClean="0"/>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16A674B-6DF2-415F-9B7D-6D5600BA236D}" type="datetimeFigureOut">
              <a:rPr lang="en-GB" smtClean="0"/>
              <a:pPr/>
              <a:t>03/01/2015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F86DEFD-68DD-4030-833B-7B6713AC0E1F}" type="slidenum">
              <a:rPr lang="en-GB" smtClean="0"/>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16A674B-6DF2-415F-9B7D-6D5600BA236D}" type="datetimeFigureOut">
              <a:rPr lang="en-GB" smtClean="0"/>
              <a:pPr/>
              <a:t>03/01/2015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F86DEFD-68DD-4030-833B-7B6713AC0E1F}" type="slidenum">
              <a:rPr lang="en-GB" smtClean="0"/>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6A674B-6DF2-415F-9B7D-6D5600BA236D}" type="datetimeFigureOut">
              <a:rPr lang="en-GB" smtClean="0"/>
              <a:pPr/>
              <a:t>03/01/2015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F86DEFD-68DD-4030-833B-7B6713AC0E1F}" type="slidenum">
              <a:rPr lang="en-GB" smtClean="0"/>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6A674B-6DF2-415F-9B7D-6D5600BA236D}" type="datetimeFigureOut">
              <a:rPr lang="en-GB" smtClean="0"/>
              <a:pPr/>
              <a:t>03/01/2015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F86DEFD-68DD-4030-833B-7B6713AC0E1F}" type="slidenum">
              <a:rPr lang="en-GB" smtClean="0"/>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6A674B-6DF2-415F-9B7D-6D5600BA236D}" type="datetimeFigureOut">
              <a:rPr lang="en-GB" smtClean="0"/>
              <a:pPr/>
              <a:t>03/01/2015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F86DEFD-68DD-4030-833B-7B6713AC0E1F}" type="slidenum">
              <a:rPr lang="en-GB" smtClean="0"/>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3000" r="-2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562074"/>
          </a:xfrm>
          <a:prstGeom prst="rect">
            <a:avLst/>
          </a:prstGeom>
        </p:spPr>
        <p:txBody>
          <a:bodyPr vert="horz" lIns="91440" tIns="45720" rIns="91440" bIns="45720" rtlCol="0" anchor="ctr">
            <a:noAutofit/>
          </a:bodyPr>
          <a:lstStyle/>
          <a:p>
            <a:r>
              <a:rPr lang="en-US" smtClean="0"/>
              <a:t>Click to edit Master title style</a:t>
            </a:r>
            <a:endParaRPr lang="en-GB"/>
          </a:p>
        </p:txBody>
      </p:sp>
      <p:sp>
        <p:nvSpPr>
          <p:cNvPr id="3" name="Text Placeholder 2"/>
          <p:cNvSpPr>
            <a:spLocks noGrp="1"/>
          </p:cNvSpPr>
          <p:nvPr>
            <p:ph type="body" idx="1"/>
          </p:nvPr>
        </p:nvSpPr>
        <p:spPr>
          <a:xfrm>
            <a:off x="395536" y="1052736"/>
            <a:ext cx="8496944" cy="561662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3600" b="1" kern="1200">
          <a:solidFill>
            <a:srgbClr val="000066"/>
          </a:solidFill>
          <a:latin typeface="Verdana" pitchFamily="34" charset="0"/>
          <a:ea typeface="Verdana" pitchFamily="34" charset="0"/>
          <a:cs typeface="Verdana" pitchFamily="34" charset="0"/>
        </a:defRPr>
      </a:lvl1pPr>
    </p:titleStyle>
    <p:bodyStyle>
      <a:lvl1pPr marL="342900" indent="-342900" algn="l" defTabSz="914400" rtl="0" eaLnBrk="1" latinLnBrk="0" hangingPunct="1">
        <a:spcBef>
          <a:spcPct val="20000"/>
        </a:spcBef>
        <a:buFont typeface="Wingdings" pitchFamily="2" charset="2"/>
        <a:buChar char="Ø"/>
        <a:defRPr sz="2400" b="1" kern="1200">
          <a:solidFill>
            <a:srgbClr val="000066"/>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Wingdings" pitchFamily="2" charset="2"/>
        <a:buChar char="§"/>
        <a:defRPr sz="2000" b="1" kern="1200">
          <a:solidFill>
            <a:srgbClr val="000066"/>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1800" b="1" kern="1200">
          <a:solidFill>
            <a:srgbClr val="000066"/>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Tx/>
        <a:buNone/>
        <a:defRPr sz="2000" kern="1200">
          <a:solidFill>
            <a:schemeClr val="bg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5" Type="http://schemas.openxmlformats.org/officeDocument/2006/relationships/image" Target="../media/image60.jpe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000066"/>
                </a:solidFill>
              </a:rPr>
              <a:t>Roads </a:t>
            </a:r>
            <a:r>
              <a:rPr lang="en-GB" sz="3600" b="1" i="1" dirty="0" smtClean="0">
                <a:solidFill>
                  <a:srgbClr val="000066"/>
                </a:solidFill>
              </a:rPr>
              <a:t>in the </a:t>
            </a:r>
            <a:r>
              <a:rPr lang="en-GB" b="1" dirty="0" smtClean="0">
                <a:solidFill>
                  <a:srgbClr val="000066"/>
                </a:solidFill>
              </a:rPr>
              <a:t>AONB</a:t>
            </a:r>
            <a:endParaRPr lang="en-GB" b="1" dirty="0">
              <a:solidFill>
                <a:srgbClr val="000066"/>
              </a:solidFill>
            </a:endParaRPr>
          </a:p>
        </p:txBody>
      </p:sp>
      <p:pic>
        <p:nvPicPr>
          <p:cNvPr id="4" name="Content Placeholder 3" descr="AmbulanceonA413.jpg"/>
          <p:cNvPicPr>
            <a:picLocks noGrp="1" noChangeAspect="1"/>
          </p:cNvPicPr>
          <p:nvPr>
            <p:ph idx="1"/>
          </p:nvPr>
        </p:nvPicPr>
        <p:blipFill>
          <a:blip r:embed="rId3" cstate="print"/>
          <a:stretch>
            <a:fillRect/>
          </a:stretch>
        </p:blipFill>
        <p:spPr>
          <a:xfrm>
            <a:off x="467544" y="1268760"/>
            <a:ext cx="8303141" cy="4513144"/>
          </a:xfr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Leather Lane</a:t>
            </a:r>
            <a:endParaRPr lang="en-GB" dirty="0"/>
          </a:p>
        </p:txBody>
      </p:sp>
      <p:pic>
        <p:nvPicPr>
          <p:cNvPr id="3" name="Picture 2" descr="LLane_2.jpg"/>
          <p:cNvPicPr>
            <a:picLocks noChangeAspect="1"/>
          </p:cNvPicPr>
          <p:nvPr/>
        </p:nvPicPr>
        <p:blipFill>
          <a:blip r:embed="rId2" cstate="print"/>
          <a:stretch>
            <a:fillRect/>
          </a:stretch>
        </p:blipFill>
        <p:spPr>
          <a:xfrm>
            <a:off x="323528" y="980729"/>
            <a:ext cx="5862244" cy="2736304"/>
          </a:xfrm>
          <a:prstGeom prst="rect">
            <a:avLst/>
          </a:prstGeom>
        </p:spPr>
      </p:pic>
      <p:pic>
        <p:nvPicPr>
          <p:cNvPr id="4" name="Picture 3" descr="LLane_3.jpg"/>
          <p:cNvPicPr>
            <a:picLocks noChangeAspect="1"/>
          </p:cNvPicPr>
          <p:nvPr/>
        </p:nvPicPr>
        <p:blipFill>
          <a:blip r:embed="rId3" cstate="print"/>
          <a:stretch>
            <a:fillRect/>
          </a:stretch>
        </p:blipFill>
        <p:spPr>
          <a:xfrm>
            <a:off x="5796136" y="980728"/>
            <a:ext cx="3217679" cy="5161693"/>
          </a:xfrm>
          <a:prstGeom prst="rect">
            <a:avLst/>
          </a:prstGeom>
        </p:spPr>
      </p:pic>
      <p:sp>
        <p:nvSpPr>
          <p:cNvPr id="5" name="TextBox 4"/>
          <p:cNvSpPr txBox="1"/>
          <p:nvPr/>
        </p:nvSpPr>
        <p:spPr>
          <a:xfrm>
            <a:off x="395536" y="4005064"/>
            <a:ext cx="5213287" cy="2031325"/>
          </a:xfrm>
          <a:prstGeom prst="rect">
            <a:avLst/>
          </a:prstGeom>
          <a:noFill/>
        </p:spPr>
        <p:txBody>
          <a:bodyPr wrap="none" rtlCol="0">
            <a:spAutoFit/>
          </a:bodyPr>
          <a:lstStyle/>
          <a:p>
            <a:r>
              <a:rPr lang="en-GB" sz="1400" b="1" dirty="0" smtClean="0">
                <a:solidFill>
                  <a:srgbClr val="000066"/>
                </a:solidFill>
                <a:latin typeface="Verdana" pitchFamily="34" charset="0"/>
                <a:ea typeface="Verdana" pitchFamily="34" charset="0"/>
                <a:cs typeface="Verdana" pitchFamily="34" charset="0"/>
              </a:rPr>
              <a:t>There is ample room between the lane and the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old chalk pit for an offline overbridge to be built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to the NW of the existing alignment, allowing the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trees on the other side to be retained as a screen</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for the spoil dump. </a:t>
            </a:r>
          </a:p>
          <a:p>
            <a:endParaRPr lang="en-GB" sz="1400" b="1" dirty="0" smtClean="0">
              <a:solidFill>
                <a:srgbClr val="000066"/>
              </a:solidFill>
              <a:latin typeface="Verdana" pitchFamily="34" charset="0"/>
              <a:ea typeface="Verdana" pitchFamily="34" charset="0"/>
              <a:cs typeface="Verdana" pitchFamily="34" charset="0"/>
            </a:endParaRPr>
          </a:p>
          <a:p>
            <a:r>
              <a:rPr lang="en-GB" sz="1400" b="1" dirty="0" smtClean="0">
                <a:solidFill>
                  <a:srgbClr val="000066"/>
                </a:solidFill>
                <a:latin typeface="Verdana" pitchFamily="34" charset="0"/>
                <a:ea typeface="Verdana" pitchFamily="34" charset="0"/>
                <a:cs typeface="Verdana" pitchFamily="34" charset="0"/>
              </a:rPr>
              <a:t>Any increase in traffic will cause congestion and</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damage to the banks and hedgerows bordering</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the lane.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Potter Row</a:t>
            </a:r>
            <a:endParaRPr lang="en-GB" dirty="0"/>
          </a:p>
        </p:txBody>
      </p:sp>
      <p:pic>
        <p:nvPicPr>
          <p:cNvPr id="4" name="Picture 3" descr="PRow_1.jpg"/>
          <p:cNvPicPr>
            <a:picLocks noChangeAspect="1"/>
          </p:cNvPicPr>
          <p:nvPr/>
        </p:nvPicPr>
        <p:blipFill>
          <a:blip r:embed="rId2" cstate="print"/>
          <a:stretch>
            <a:fillRect/>
          </a:stretch>
        </p:blipFill>
        <p:spPr>
          <a:xfrm>
            <a:off x="251520" y="836712"/>
            <a:ext cx="8676456" cy="2349874"/>
          </a:xfrm>
          <a:prstGeom prst="rect">
            <a:avLst/>
          </a:prstGeom>
        </p:spPr>
      </p:pic>
      <p:pic>
        <p:nvPicPr>
          <p:cNvPr id="3" name="Picture 2" descr="PRow_Map.jpg"/>
          <p:cNvPicPr>
            <a:picLocks noChangeAspect="1"/>
          </p:cNvPicPr>
          <p:nvPr/>
        </p:nvPicPr>
        <p:blipFill>
          <a:blip r:embed="rId3" cstate="print"/>
          <a:stretch>
            <a:fillRect/>
          </a:stretch>
        </p:blipFill>
        <p:spPr>
          <a:xfrm>
            <a:off x="251520" y="2852936"/>
            <a:ext cx="5616624" cy="3011194"/>
          </a:xfrm>
          <a:prstGeom prst="rect">
            <a:avLst/>
          </a:prstGeom>
        </p:spPr>
      </p:pic>
      <p:sp>
        <p:nvSpPr>
          <p:cNvPr id="5" name="TextBox 4"/>
          <p:cNvSpPr txBox="1"/>
          <p:nvPr/>
        </p:nvSpPr>
        <p:spPr>
          <a:xfrm>
            <a:off x="5955307" y="3356992"/>
            <a:ext cx="3132589" cy="2462213"/>
          </a:xfrm>
          <a:prstGeom prst="rect">
            <a:avLst/>
          </a:prstGeom>
          <a:noFill/>
        </p:spPr>
        <p:txBody>
          <a:bodyPr wrap="none" rtlCol="0">
            <a:spAutoFit/>
          </a:bodyPr>
          <a:lstStyle/>
          <a:p>
            <a:r>
              <a:rPr lang="en-GB" sz="1400" b="1" dirty="0" smtClean="0">
                <a:solidFill>
                  <a:srgbClr val="000066"/>
                </a:solidFill>
                <a:latin typeface="Verdana" pitchFamily="34" charset="0"/>
                <a:ea typeface="Verdana" pitchFamily="34" charset="0"/>
                <a:cs typeface="Verdana" pitchFamily="34" charset="0"/>
              </a:rPr>
              <a:t>Potter Row is a residential</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street, a few hundred metres</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from the proposed line. </a:t>
            </a:r>
            <a:br>
              <a:rPr lang="en-GB" sz="1400" b="1" dirty="0" smtClean="0">
                <a:solidFill>
                  <a:srgbClr val="000066"/>
                </a:solidFill>
                <a:latin typeface="Verdana" pitchFamily="34" charset="0"/>
                <a:ea typeface="Verdana" pitchFamily="34" charset="0"/>
                <a:cs typeface="Verdana" pitchFamily="34" charset="0"/>
              </a:rPr>
            </a:br>
            <a:endParaRPr lang="en-GB" sz="1400" b="1" dirty="0" smtClean="0">
              <a:solidFill>
                <a:srgbClr val="000066"/>
              </a:solidFill>
              <a:latin typeface="Verdana" pitchFamily="34" charset="0"/>
              <a:ea typeface="Verdana" pitchFamily="34" charset="0"/>
              <a:cs typeface="Verdana" pitchFamily="34" charset="0"/>
            </a:endParaRPr>
          </a:p>
          <a:p>
            <a:r>
              <a:rPr lang="en-GB" sz="1400" b="1" dirty="0" smtClean="0">
                <a:solidFill>
                  <a:srgbClr val="000066"/>
                </a:solidFill>
                <a:latin typeface="Verdana" pitchFamily="34" charset="0"/>
                <a:ea typeface="Verdana" pitchFamily="34" charset="0"/>
                <a:cs typeface="Verdana" pitchFamily="34" charset="0"/>
              </a:rPr>
              <a:t>Construction traffic from the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Leather and Bowood Lane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compounds is routed along</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Potter Row, adding to the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disturbance caused by the </a:t>
            </a:r>
          </a:p>
          <a:p>
            <a:r>
              <a:rPr lang="en-GB" sz="1400" b="1" dirty="0" smtClean="0">
                <a:solidFill>
                  <a:srgbClr val="000066"/>
                </a:solidFill>
                <a:latin typeface="Verdana" pitchFamily="34" charset="0"/>
                <a:ea typeface="Verdana" pitchFamily="34" charset="0"/>
                <a:cs typeface="Verdana" pitchFamily="34" charset="0"/>
              </a:rPr>
              <a:t>excavations for the cuttings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and South Heath tunnel</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ow_2.jpg"/>
          <p:cNvPicPr>
            <a:picLocks noChangeAspect="1"/>
          </p:cNvPicPr>
          <p:nvPr/>
        </p:nvPicPr>
        <p:blipFill>
          <a:blip r:embed="rId2" cstate="print"/>
          <a:stretch>
            <a:fillRect/>
          </a:stretch>
        </p:blipFill>
        <p:spPr>
          <a:xfrm>
            <a:off x="4644008" y="1196752"/>
            <a:ext cx="4364533" cy="2751934"/>
          </a:xfrm>
          <a:prstGeom prst="rect">
            <a:avLst/>
          </a:prstGeom>
        </p:spPr>
      </p:pic>
      <p:sp>
        <p:nvSpPr>
          <p:cNvPr id="2" name="Title 1"/>
          <p:cNvSpPr>
            <a:spLocks noGrp="1"/>
          </p:cNvSpPr>
          <p:nvPr>
            <p:ph type="title"/>
          </p:nvPr>
        </p:nvSpPr>
        <p:spPr/>
        <p:txBody>
          <a:bodyPr/>
          <a:lstStyle/>
          <a:p>
            <a:r>
              <a:rPr lang="en-GB" dirty="0" smtClean="0"/>
              <a:t>Potter Row</a:t>
            </a:r>
            <a:endParaRPr lang="en-GB" dirty="0"/>
          </a:p>
        </p:txBody>
      </p:sp>
      <p:sp>
        <p:nvSpPr>
          <p:cNvPr id="5" name="TextBox 4"/>
          <p:cNvSpPr txBox="1"/>
          <p:nvPr/>
        </p:nvSpPr>
        <p:spPr>
          <a:xfrm>
            <a:off x="179512" y="1412776"/>
            <a:ext cx="4387740" cy="1169551"/>
          </a:xfrm>
          <a:prstGeom prst="rect">
            <a:avLst/>
          </a:prstGeom>
          <a:noFill/>
        </p:spPr>
        <p:txBody>
          <a:bodyPr wrap="none" rtlCol="0">
            <a:spAutoFit/>
          </a:bodyPr>
          <a:lstStyle/>
          <a:p>
            <a:r>
              <a:rPr lang="en-GB" sz="1400" b="1" dirty="0" smtClean="0">
                <a:solidFill>
                  <a:srgbClr val="000066"/>
                </a:solidFill>
                <a:latin typeface="Verdana" pitchFamily="34" charset="0"/>
                <a:ea typeface="Verdana" pitchFamily="34" charset="0"/>
                <a:cs typeface="Verdana" pitchFamily="34" charset="0"/>
              </a:rPr>
              <a:t>Potter Row is a narrow lane, without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footpaths. Several properties are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immediately adjacent to the carriageway,</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and may not survive the impact of heavy</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construction traffic.</a:t>
            </a:r>
          </a:p>
        </p:txBody>
      </p:sp>
      <p:pic>
        <p:nvPicPr>
          <p:cNvPr id="7" name="Picture 6" descr="PRow_5.jpg"/>
          <p:cNvPicPr>
            <a:picLocks noChangeAspect="1"/>
          </p:cNvPicPr>
          <p:nvPr/>
        </p:nvPicPr>
        <p:blipFill>
          <a:blip r:embed="rId3" cstate="print"/>
          <a:stretch>
            <a:fillRect/>
          </a:stretch>
        </p:blipFill>
        <p:spPr>
          <a:xfrm>
            <a:off x="5508104" y="3717032"/>
            <a:ext cx="2547367" cy="2811367"/>
          </a:xfrm>
          <a:prstGeom prst="rect">
            <a:avLst/>
          </a:prstGeom>
        </p:spPr>
      </p:pic>
      <p:pic>
        <p:nvPicPr>
          <p:cNvPr id="3" name="Picture 2" descr="PRow_3.jpg"/>
          <p:cNvPicPr>
            <a:picLocks noChangeAspect="1"/>
          </p:cNvPicPr>
          <p:nvPr/>
        </p:nvPicPr>
        <p:blipFill>
          <a:blip r:embed="rId4" cstate="print"/>
          <a:stretch>
            <a:fillRect/>
          </a:stretch>
        </p:blipFill>
        <p:spPr>
          <a:xfrm>
            <a:off x="467544" y="3429000"/>
            <a:ext cx="4392488" cy="329283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23528" y="260648"/>
            <a:ext cx="6624736" cy="5379343"/>
          </a:xfrm>
          <a:prstGeom prst="rect">
            <a:avLst/>
          </a:prstGeom>
          <a:noFill/>
          <a:ln w="9525">
            <a:noFill/>
            <a:miter lim="800000"/>
            <a:headEnd/>
            <a:tailEnd/>
          </a:ln>
        </p:spPr>
      </p:pic>
      <p:sp>
        <p:nvSpPr>
          <p:cNvPr id="2" name="Title 1"/>
          <p:cNvSpPr>
            <a:spLocks noGrp="1"/>
          </p:cNvSpPr>
          <p:nvPr>
            <p:ph type="title"/>
          </p:nvPr>
        </p:nvSpPr>
        <p:spPr>
          <a:xfrm>
            <a:off x="395536" y="188640"/>
            <a:ext cx="8229600" cy="562074"/>
          </a:xfrm>
        </p:spPr>
        <p:txBody>
          <a:bodyPr/>
          <a:lstStyle/>
          <a:p>
            <a:r>
              <a:rPr lang="en-GB" dirty="0" smtClean="0"/>
              <a:t>South Heath</a:t>
            </a:r>
            <a:endParaRPr lang="en-GB" dirty="0"/>
          </a:p>
        </p:txBody>
      </p:sp>
      <p:sp>
        <p:nvSpPr>
          <p:cNvPr id="5" name="TextBox 4"/>
          <p:cNvSpPr txBox="1"/>
          <p:nvPr/>
        </p:nvSpPr>
        <p:spPr>
          <a:xfrm>
            <a:off x="251520" y="5373216"/>
            <a:ext cx="8640960" cy="1323439"/>
          </a:xfrm>
          <a:prstGeom prst="rect">
            <a:avLst/>
          </a:prstGeom>
          <a:solidFill>
            <a:schemeClr val="accent6">
              <a:lumMod val="60000"/>
              <a:lumOff val="40000"/>
              <a:alpha val="63000"/>
            </a:schemeClr>
          </a:solidFill>
        </p:spPr>
        <p:txBody>
          <a:bodyPr wrap="square" rtlCol="0">
            <a:spAutoFit/>
          </a:bodyPr>
          <a:lstStyle/>
          <a:p>
            <a:r>
              <a:rPr lang="en-GB" sz="1600" b="1" dirty="0" smtClean="0">
                <a:solidFill>
                  <a:srgbClr val="000066"/>
                </a:solidFill>
              </a:rPr>
              <a:t>ES Vol 2 5.4.31 </a:t>
            </a:r>
            <a:r>
              <a:rPr lang="en-GB" sz="1600" dirty="0" smtClean="0">
                <a:solidFill>
                  <a:srgbClr val="000066"/>
                </a:solidFill>
              </a:rPr>
              <a:t>- “Residents of South Heath are predicted to experience a combination of residential and community infrastructure demolitions, changes to residential amenity in places throughout the village, temporary (?) loss of land at Sibley’s Coppice and the minor (?) adverse temporary isolation effects from facilities in Great Missenden</a:t>
            </a:r>
            <a:r>
              <a:rPr lang="en-GB" sz="1600" b="1" dirty="0" smtClean="0">
                <a:solidFill>
                  <a:srgbClr val="000066"/>
                </a:solidFill>
              </a:rPr>
              <a:t>. This is considered to have a community wide effect on the community of South Heath</a:t>
            </a:r>
            <a:r>
              <a:rPr lang="en-GB" sz="1600" dirty="0" smtClean="0">
                <a:solidFill>
                  <a:srgbClr val="000066"/>
                </a:solidFill>
              </a:rPr>
              <a:t>.”</a:t>
            </a:r>
            <a:endParaRPr lang="en-GB" sz="1600" b="1" dirty="0" smtClean="0">
              <a:solidFill>
                <a:srgbClr val="000066"/>
              </a:solidFill>
              <a:latin typeface="Verdana" pitchFamily="34" charset="0"/>
              <a:ea typeface="Verdana" pitchFamily="34" charset="0"/>
              <a:cs typeface="Verdana" pitchFamily="34" charset="0"/>
            </a:endParaRPr>
          </a:p>
        </p:txBody>
      </p:sp>
      <p:pic>
        <p:nvPicPr>
          <p:cNvPr id="6" name="Picture 5" descr="SHeathSign.jpg"/>
          <p:cNvPicPr>
            <a:picLocks noChangeAspect="1"/>
          </p:cNvPicPr>
          <p:nvPr/>
        </p:nvPicPr>
        <p:blipFill>
          <a:blip r:embed="rId3" cstate="print"/>
          <a:stretch>
            <a:fillRect/>
          </a:stretch>
        </p:blipFill>
        <p:spPr>
          <a:xfrm>
            <a:off x="6948264" y="260648"/>
            <a:ext cx="1888164" cy="511256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764704"/>
            <a:ext cx="9144000" cy="5400600"/>
          </a:xfrm>
          <a:prstGeom prst="rect">
            <a:avLst/>
          </a:prstGeom>
          <a:solidFill>
            <a:schemeClr val="accent6">
              <a:lumMod val="40000"/>
              <a:lumOff val="60000"/>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Left Arrow 48"/>
          <p:cNvSpPr/>
          <p:nvPr/>
        </p:nvSpPr>
        <p:spPr>
          <a:xfrm>
            <a:off x="5796136" y="2132856"/>
            <a:ext cx="3240360" cy="504056"/>
          </a:xfrm>
          <a:prstGeom prst="lef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2"/>
                </a:solidFill>
                <a:latin typeface="Verdana" pitchFamily="34" charset="0"/>
                <a:ea typeface="Verdana" pitchFamily="34" charset="0"/>
                <a:cs typeface="Verdana" pitchFamily="34" charset="0"/>
              </a:rPr>
              <a:t>HS2        .</a:t>
            </a:r>
          </a:p>
        </p:txBody>
      </p:sp>
      <p:sp>
        <p:nvSpPr>
          <p:cNvPr id="4" name="Left Arrow 3"/>
          <p:cNvSpPr/>
          <p:nvPr/>
        </p:nvSpPr>
        <p:spPr>
          <a:xfrm>
            <a:off x="251520" y="2132856"/>
            <a:ext cx="6120680" cy="504056"/>
          </a:xfrm>
          <a:prstGeom prst="lef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2"/>
                </a:solidFill>
                <a:latin typeface="Verdana" pitchFamily="34" charset="0"/>
                <a:ea typeface="Verdana" pitchFamily="34" charset="0"/>
                <a:cs typeface="Verdana" pitchFamily="34" charset="0"/>
              </a:rPr>
              <a:t>HS2  TRACE</a:t>
            </a:r>
          </a:p>
        </p:txBody>
      </p:sp>
      <p:sp>
        <p:nvSpPr>
          <p:cNvPr id="48" name="Left Arrow 47"/>
          <p:cNvSpPr/>
          <p:nvPr/>
        </p:nvSpPr>
        <p:spPr>
          <a:xfrm>
            <a:off x="1763688" y="2132856"/>
            <a:ext cx="2304256" cy="504056"/>
          </a:xfrm>
          <a:prstGeom prst="lef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2"/>
                </a:solidFill>
                <a:latin typeface="Verdana" pitchFamily="34" charset="0"/>
                <a:ea typeface="Verdana" pitchFamily="34" charset="0"/>
                <a:cs typeface="Verdana" pitchFamily="34" charset="0"/>
              </a:rPr>
              <a:t>HS2</a:t>
            </a:r>
          </a:p>
        </p:txBody>
      </p:sp>
      <p:sp>
        <p:nvSpPr>
          <p:cNvPr id="2" name="Title 1"/>
          <p:cNvSpPr>
            <a:spLocks noGrp="1"/>
          </p:cNvSpPr>
          <p:nvPr>
            <p:ph type="title"/>
          </p:nvPr>
        </p:nvSpPr>
        <p:spPr>
          <a:xfrm>
            <a:off x="467544" y="188640"/>
            <a:ext cx="8064896" cy="648072"/>
          </a:xfrm>
        </p:spPr>
        <p:txBody>
          <a:bodyPr>
            <a:normAutofit/>
          </a:bodyPr>
          <a:lstStyle/>
          <a:p>
            <a:r>
              <a:rPr lang="en-GB" sz="2800" dirty="0" smtClean="0"/>
              <a:t>Access as proposed by HS2</a:t>
            </a:r>
            <a:endParaRPr lang="en-GB" sz="2800" dirty="0"/>
          </a:p>
        </p:txBody>
      </p:sp>
      <p:sp>
        <p:nvSpPr>
          <p:cNvPr id="7" name="Left Arrow 6"/>
          <p:cNvSpPr/>
          <p:nvPr/>
        </p:nvSpPr>
        <p:spPr>
          <a:xfrm rot="17773271">
            <a:off x="1487104" y="2608195"/>
            <a:ext cx="4185343" cy="504056"/>
          </a:xfrm>
          <a:prstGeom prst="lef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2"/>
                </a:solidFill>
                <a:latin typeface="Verdana" pitchFamily="34" charset="0"/>
                <a:ea typeface="Verdana" pitchFamily="34" charset="0"/>
                <a:cs typeface="Verdana" pitchFamily="34" charset="0"/>
              </a:rPr>
              <a:t>B485</a:t>
            </a:r>
          </a:p>
        </p:txBody>
      </p:sp>
      <p:sp>
        <p:nvSpPr>
          <p:cNvPr id="8" name="Right Arrow 7"/>
          <p:cNvSpPr/>
          <p:nvPr/>
        </p:nvSpPr>
        <p:spPr>
          <a:xfrm>
            <a:off x="1619672" y="1628800"/>
            <a:ext cx="2448272" cy="360040"/>
          </a:xfrm>
          <a:prstGeom prst="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2"/>
                </a:solidFill>
                <a:latin typeface="Verdana" pitchFamily="34" charset="0"/>
                <a:ea typeface="Verdana" pitchFamily="34" charset="0"/>
                <a:cs typeface="Verdana" pitchFamily="34" charset="0"/>
              </a:rPr>
              <a:t>Kings La</a:t>
            </a:r>
          </a:p>
        </p:txBody>
      </p:sp>
      <p:sp>
        <p:nvSpPr>
          <p:cNvPr id="9" name="Right Arrow 8"/>
          <p:cNvSpPr/>
          <p:nvPr/>
        </p:nvSpPr>
        <p:spPr>
          <a:xfrm rot="2888670">
            <a:off x="1301364" y="2538106"/>
            <a:ext cx="2344257" cy="360040"/>
          </a:xfrm>
          <a:prstGeom prst="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2"/>
                </a:solidFill>
                <a:latin typeface="Verdana" pitchFamily="34" charset="0"/>
                <a:ea typeface="Verdana" pitchFamily="34" charset="0"/>
                <a:cs typeface="Verdana" pitchFamily="34" charset="0"/>
              </a:rPr>
              <a:t>       Frith Hill</a:t>
            </a:r>
          </a:p>
        </p:txBody>
      </p:sp>
      <p:sp>
        <p:nvSpPr>
          <p:cNvPr id="12" name="Flowchart: Decision 11"/>
          <p:cNvSpPr/>
          <p:nvPr/>
        </p:nvSpPr>
        <p:spPr>
          <a:xfrm>
            <a:off x="179512" y="2132856"/>
            <a:ext cx="936104" cy="504056"/>
          </a:xfrm>
          <a:prstGeom prst="flowChartDecis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rgbClr val="FF0000"/>
                </a:solidFill>
                <a:latin typeface="Verdana" pitchFamily="34" charset="0"/>
                <a:ea typeface="Verdana" pitchFamily="34" charset="0"/>
                <a:cs typeface="Verdana" pitchFamily="34" charset="0"/>
              </a:rPr>
              <a:t>30</a:t>
            </a:r>
          </a:p>
        </p:txBody>
      </p:sp>
      <p:sp>
        <p:nvSpPr>
          <p:cNvPr id="13" name="Flowchart: Decision 12"/>
          <p:cNvSpPr/>
          <p:nvPr/>
        </p:nvSpPr>
        <p:spPr>
          <a:xfrm>
            <a:off x="1403648" y="2132856"/>
            <a:ext cx="936104" cy="504056"/>
          </a:xfrm>
          <a:prstGeom prst="flowChartDecis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rgbClr val="FF0000"/>
                </a:solidFill>
                <a:latin typeface="Verdana" pitchFamily="34" charset="0"/>
                <a:ea typeface="Verdana" pitchFamily="34" charset="0"/>
                <a:cs typeface="Verdana" pitchFamily="34" charset="0"/>
              </a:rPr>
              <a:t>35</a:t>
            </a:r>
          </a:p>
        </p:txBody>
      </p:sp>
      <p:sp>
        <p:nvSpPr>
          <p:cNvPr id="14" name="Flowchart: Decision 13"/>
          <p:cNvSpPr/>
          <p:nvPr/>
        </p:nvSpPr>
        <p:spPr>
          <a:xfrm>
            <a:off x="3851920" y="2132856"/>
            <a:ext cx="936104" cy="504056"/>
          </a:xfrm>
          <a:prstGeom prst="flowChartDecis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rgbClr val="FF0000"/>
                </a:solidFill>
                <a:latin typeface="Verdana" pitchFamily="34" charset="0"/>
                <a:ea typeface="Verdana" pitchFamily="34" charset="0"/>
                <a:cs typeface="Verdana" pitchFamily="34" charset="0"/>
              </a:rPr>
              <a:t>55</a:t>
            </a:r>
          </a:p>
        </p:txBody>
      </p:sp>
      <p:sp>
        <p:nvSpPr>
          <p:cNvPr id="17" name="Right Arrow 16"/>
          <p:cNvSpPr/>
          <p:nvPr/>
        </p:nvSpPr>
        <p:spPr>
          <a:xfrm rot="20582158">
            <a:off x="2488926" y="3441942"/>
            <a:ext cx="6675498" cy="432048"/>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2"/>
                </a:solidFill>
                <a:latin typeface="Verdana" pitchFamily="34" charset="0"/>
                <a:ea typeface="Verdana" pitchFamily="34" charset="0"/>
                <a:cs typeface="Verdana" pitchFamily="34" charset="0"/>
              </a:rPr>
              <a:t>A413</a:t>
            </a:r>
          </a:p>
        </p:txBody>
      </p:sp>
      <p:sp>
        <p:nvSpPr>
          <p:cNvPr id="19" name="Left Arrow 18"/>
          <p:cNvSpPr/>
          <p:nvPr/>
        </p:nvSpPr>
        <p:spPr>
          <a:xfrm>
            <a:off x="179512" y="4437112"/>
            <a:ext cx="2448272" cy="432048"/>
          </a:xfrm>
          <a:prstGeom prst="lef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smtClean="0">
              <a:solidFill>
                <a:schemeClr val="tx2"/>
              </a:solidFill>
              <a:latin typeface="Verdana" pitchFamily="34" charset="0"/>
              <a:ea typeface="Verdana" pitchFamily="34" charset="0"/>
              <a:cs typeface="Verdana" pitchFamily="34" charset="0"/>
            </a:endParaRPr>
          </a:p>
        </p:txBody>
      </p:sp>
      <p:grpSp>
        <p:nvGrpSpPr>
          <p:cNvPr id="3" name="Group 23"/>
          <p:cNvGrpSpPr/>
          <p:nvPr/>
        </p:nvGrpSpPr>
        <p:grpSpPr>
          <a:xfrm rot="20535683">
            <a:off x="4829599" y="3594685"/>
            <a:ext cx="3096344" cy="756084"/>
            <a:chOff x="5400092" y="4041068"/>
            <a:chExt cx="3096344" cy="756084"/>
          </a:xfrm>
        </p:grpSpPr>
        <p:sp>
          <p:nvSpPr>
            <p:cNvPr id="20" name="Bent Arrow 19"/>
            <p:cNvSpPr/>
            <p:nvPr/>
          </p:nvSpPr>
          <p:spPr>
            <a:xfrm rot="16200000">
              <a:off x="5688124" y="3753036"/>
              <a:ext cx="612068" cy="1188132"/>
            </a:xfrm>
            <a:prstGeom prst="ben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smtClean="0">
                <a:solidFill>
                  <a:schemeClr val="tx2"/>
                </a:solidFill>
                <a:latin typeface="Verdana" pitchFamily="34" charset="0"/>
                <a:ea typeface="Verdana" pitchFamily="34" charset="0"/>
                <a:cs typeface="Verdana" pitchFamily="34" charset="0"/>
              </a:endParaRPr>
            </a:p>
          </p:txBody>
        </p:sp>
        <p:sp>
          <p:nvSpPr>
            <p:cNvPr id="21" name="Bent Arrow 20"/>
            <p:cNvSpPr/>
            <p:nvPr/>
          </p:nvSpPr>
          <p:spPr>
            <a:xfrm rot="5400000" flipH="1">
              <a:off x="7596336" y="3789040"/>
              <a:ext cx="612068" cy="1188132"/>
            </a:xfrm>
            <a:prstGeom prst="ben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smtClean="0">
                <a:solidFill>
                  <a:schemeClr val="tx2"/>
                </a:solidFill>
                <a:latin typeface="Verdana" pitchFamily="34" charset="0"/>
                <a:ea typeface="Verdana" pitchFamily="34" charset="0"/>
                <a:cs typeface="Verdana" pitchFamily="34" charset="0"/>
              </a:endParaRPr>
            </a:p>
          </p:txBody>
        </p:sp>
        <p:sp>
          <p:nvSpPr>
            <p:cNvPr id="22" name="Plaque 21"/>
            <p:cNvSpPr/>
            <p:nvPr/>
          </p:nvSpPr>
          <p:spPr>
            <a:xfrm>
              <a:off x="6444208" y="4293096"/>
              <a:ext cx="1224136" cy="504056"/>
            </a:xfrm>
            <a:prstGeom prst="plaqu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2"/>
                  </a:solidFill>
                  <a:latin typeface="Verdana" pitchFamily="34" charset="0"/>
                  <a:ea typeface="Verdana" pitchFamily="34" charset="0"/>
                  <a:cs typeface="Verdana" pitchFamily="34" charset="0"/>
                </a:rPr>
                <a:t>Little Missenden</a:t>
              </a:r>
            </a:p>
          </p:txBody>
        </p:sp>
        <p:sp>
          <p:nvSpPr>
            <p:cNvPr id="23" name="Up Arrow 22"/>
            <p:cNvSpPr/>
            <p:nvPr/>
          </p:nvSpPr>
          <p:spPr>
            <a:xfrm>
              <a:off x="6948264" y="4077072"/>
              <a:ext cx="288032" cy="216024"/>
            </a:xfrm>
            <a:prstGeom prst="up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smtClean="0">
                <a:solidFill>
                  <a:schemeClr val="tx2"/>
                </a:solidFill>
                <a:latin typeface="Verdana" pitchFamily="34" charset="0"/>
                <a:ea typeface="Verdana" pitchFamily="34" charset="0"/>
                <a:cs typeface="Verdana" pitchFamily="34" charset="0"/>
              </a:endParaRPr>
            </a:p>
          </p:txBody>
        </p:sp>
      </p:grpSp>
      <p:sp>
        <p:nvSpPr>
          <p:cNvPr id="25" name="Bent Arrow 24"/>
          <p:cNvSpPr/>
          <p:nvPr/>
        </p:nvSpPr>
        <p:spPr>
          <a:xfrm rot="4320742" flipH="1">
            <a:off x="3167633" y="3809096"/>
            <a:ext cx="825803" cy="2120128"/>
          </a:xfrm>
          <a:prstGeom prst="bentArrow">
            <a:avLst>
              <a:gd name="adj1" fmla="val 21600"/>
              <a:gd name="adj2" fmla="val 20484"/>
              <a:gd name="adj3" fmla="val 25000"/>
              <a:gd name="adj4" fmla="val 43750"/>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smtClean="0">
              <a:solidFill>
                <a:schemeClr val="tx2"/>
              </a:solidFill>
              <a:latin typeface="Verdana" pitchFamily="34" charset="0"/>
              <a:ea typeface="Verdana" pitchFamily="34" charset="0"/>
              <a:cs typeface="Verdana" pitchFamily="34" charset="0"/>
            </a:endParaRPr>
          </a:p>
        </p:txBody>
      </p:sp>
      <p:sp>
        <p:nvSpPr>
          <p:cNvPr id="28" name="Oval 27"/>
          <p:cNvSpPr/>
          <p:nvPr/>
        </p:nvSpPr>
        <p:spPr>
          <a:xfrm>
            <a:off x="2411760" y="4365104"/>
            <a:ext cx="648072" cy="576064"/>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smtClean="0">
              <a:solidFill>
                <a:schemeClr val="tx2"/>
              </a:solidFill>
              <a:latin typeface="Verdana" pitchFamily="34" charset="0"/>
              <a:ea typeface="Verdana" pitchFamily="34" charset="0"/>
              <a:cs typeface="Verdana" pitchFamily="34" charset="0"/>
            </a:endParaRPr>
          </a:p>
        </p:txBody>
      </p:sp>
      <p:sp>
        <p:nvSpPr>
          <p:cNvPr id="26" name="Left-Right-Up Arrow 25"/>
          <p:cNvSpPr/>
          <p:nvPr/>
        </p:nvSpPr>
        <p:spPr>
          <a:xfrm>
            <a:off x="539552" y="4365104"/>
            <a:ext cx="2088232" cy="1440160"/>
          </a:xfrm>
          <a:prstGeom prst="leftRightUpArrow">
            <a:avLst>
              <a:gd name="adj1" fmla="val 14712"/>
              <a:gd name="adj2" fmla="val 19478"/>
              <a:gd name="adj3" fmla="val 24580"/>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smtClean="0">
              <a:solidFill>
                <a:schemeClr val="tx2"/>
              </a:solidFill>
              <a:latin typeface="Verdana" pitchFamily="34" charset="0"/>
              <a:ea typeface="Verdana" pitchFamily="34" charset="0"/>
              <a:cs typeface="Verdana" pitchFamily="34" charset="0"/>
            </a:endParaRPr>
          </a:p>
        </p:txBody>
      </p:sp>
      <p:sp>
        <p:nvSpPr>
          <p:cNvPr id="27" name="Plaque 26"/>
          <p:cNvSpPr/>
          <p:nvPr/>
        </p:nvSpPr>
        <p:spPr>
          <a:xfrm>
            <a:off x="2051720" y="5229200"/>
            <a:ext cx="1296144" cy="576064"/>
          </a:xfrm>
          <a:prstGeom prst="plaqu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2"/>
                </a:solidFill>
                <a:latin typeface="Verdana" pitchFamily="34" charset="0"/>
                <a:ea typeface="Verdana" pitchFamily="34" charset="0"/>
                <a:cs typeface="Verdana" pitchFamily="34" charset="0"/>
              </a:rPr>
              <a:t>Great Missenden</a:t>
            </a:r>
          </a:p>
        </p:txBody>
      </p:sp>
      <p:sp>
        <p:nvSpPr>
          <p:cNvPr id="29" name="Oval 28"/>
          <p:cNvSpPr/>
          <p:nvPr/>
        </p:nvSpPr>
        <p:spPr>
          <a:xfrm>
            <a:off x="1259632" y="4365104"/>
            <a:ext cx="648072" cy="576064"/>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smtClean="0">
              <a:solidFill>
                <a:schemeClr val="tx2"/>
              </a:solidFill>
              <a:latin typeface="Verdana" pitchFamily="34" charset="0"/>
              <a:ea typeface="Verdana" pitchFamily="34" charset="0"/>
              <a:cs typeface="Verdana" pitchFamily="34" charset="0"/>
            </a:endParaRPr>
          </a:p>
        </p:txBody>
      </p:sp>
      <p:sp>
        <p:nvSpPr>
          <p:cNvPr id="30" name="Rounded Rectangle 29"/>
          <p:cNvSpPr/>
          <p:nvPr/>
        </p:nvSpPr>
        <p:spPr>
          <a:xfrm>
            <a:off x="107504" y="980728"/>
            <a:ext cx="1440160" cy="43204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2"/>
                </a:solidFill>
                <a:latin typeface="Verdana" pitchFamily="34" charset="0"/>
                <a:ea typeface="Verdana" pitchFamily="34" charset="0"/>
                <a:cs typeface="Verdana" pitchFamily="34" charset="0"/>
              </a:rPr>
              <a:t>Bowood &amp; Leather Lanes</a:t>
            </a:r>
          </a:p>
        </p:txBody>
      </p:sp>
      <p:sp>
        <p:nvSpPr>
          <p:cNvPr id="31" name="Rounded Rectangle 30"/>
          <p:cNvSpPr/>
          <p:nvPr/>
        </p:nvSpPr>
        <p:spPr>
          <a:xfrm>
            <a:off x="2195736" y="980728"/>
            <a:ext cx="1440160" cy="43204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2"/>
                </a:solidFill>
                <a:latin typeface="Verdana" pitchFamily="34" charset="0"/>
                <a:ea typeface="Verdana" pitchFamily="34" charset="0"/>
                <a:cs typeface="Verdana" pitchFamily="34" charset="0"/>
              </a:rPr>
              <a:t>South Heath</a:t>
            </a:r>
            <a:br>
              <a:rPr lang="en-GB" sz="1200" dirty="0" smtClean="0">
                <a:solidFill>
                  <a:schemeClr val="tx2"/>
                </a:solidFill>
                <a:latin typeface="Verdana" pitchFamily="34" charset="0"/>
                <a:ea typeface="Verdana" pitchFamily="34" charset="0"/>
                <a:cs typeface="Verdana" pitchFamily="34" charset="0"/>
              </a:rPr>
            </a:br>
            <a:r>
              <a:rPr lang="en-GB" sz="1200" dirty="0" smtClean="0">
                <a:solidFill>
                  <a:schemeClr val="tx2"/>
                </a:solidFill>
                <a:latin typeface="Verdana" pitchFamily="34" charset="0"/>
                <a:ea typeface="Verdana" pitchFamily="34" charset="0"/>
                <a:cs typeface="Verdana" pitchFamily="34" charset="0"/>
              </a:rPr>
              <a:t>‘green’ tunnel</a:t>
            </a:r>
          </a:p>
        </p:txBody>
      </p:sp>
      <p:sp>
        <p:nvSpPr>
          <p:cNvPr id="33" name="Rounded Rectangle 32"/>
          <p:cNvSpPr/>
          <p:nvPr/>
        </p:nvSpPr>
        <p:spPr>
          <a:xfrm>
            <a:off x="7380312" y="908720"/>
            <a:ext cx="1440160" cy="43204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2"/>
                </a:solidFill>
                <a:latin typeface="Verdana" pitchFamily="34" charset="0"/>
                <a:ea typeface="Verdana" pitchFamily="34" charset="0"/>
                <a:cs typeface="Verdana" pitchFamily="34" charset="0"/>
              </a:rPr>
              <a:t>Little Miss</a:t>
            </a:r>
            <a:br>
              <a:rPr lang="en-GB" sz="1200" dirty="0" smtClean="0">
                <a:solidFill>
                  <a:schemeClr val="tx2"/>
                </a:solidFill>
                <a:latin typeface="Verdana" pitchFamily="34" charset="0"/>
                <a:ea typeface="Verdana" pitchFamily="34" charset="0"/>
                <a:cs typeface="Verdana" pitchFamily="34" charset="0"/>
              </a:rPr>
            </a:br>
            <a:r>
              <a:rPr lang="en-GB" sz="1200" dirty="0" smtClean="0">
                <a:solidFill>
                  <a:schemeClr val="tx2"/>
                </a:solidFill>
                <a:latin typeface="Verdana" pitchFamily="34" charset="0"/>
                <a:ea typeface="Verdana" pitchFamily="34" charset="0"/>
                <a:cs typeface="Verdana" pitchFamily="34" charset="0"/>
              </a:rPr>
              <a:t>Vent Shaft</a:t>
            </a:r>
          </a:p>
        </p:txBody>
      </p:sp>
      <p:cxnSp>
        <p:nvCxnSpPr>
          <p:cNvPr id="35" name="Straight Arrow Connector 34"/>
          <p:cNvCxnSpPr>
            <a:endCxn id="12" idx="0"/>
          </p:cNvCxnSpPr>
          <p:nvPr/>
        </p:nvCxnSpPr>
        <p:spPr>
          <a:xfrm flipH="1">
            <a:off x="647564" y="1412776"/>
            <a:ext cx="36004" cy="72008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2051720" y="1412776"/>
            <a:ext cx="432048" cy="792088"/>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3419872" y="1412776"/>
            <a:ext cx="792088" cy="864096"/>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33" idx="2"/>
            <a:endCxn id="16" idx="0"/>
          </p:cNvCxnSpPr>
          <p:nvPr/>
        </p:nvCxnSpPr>
        <p:spPr>
          <a:xfrm flipH="1">
            <a:off x="8064388" y="1340768"/>
            <a:ext cx="36004" cy="792088"/>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52" name="Right Arrow 51"/>
          <p:cNvSpPr/>
          <p:nvPr/>
        </p:nvSpPr>
        <p:spPr>
          <a:xfrm rot="4375204">
            <a:off x="7949124" y="2560799"/>
            <a:ext cx="545274" cy="360040"/>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smtClean="0">
              <a:solidFill>
                <a:schemeClr val="tx2"/>
              </a:solidFill>
              <a:latin typeface="Verdana" pitchFamily="34" charset="0"/>
              <a:ea typeface="Verdana" pitchFamily="34" charset="0"/>
              <a:cs typeface="Verdana" pitchFamily="34" charset="0"/>
            </a:endParaRPr>
          </a:p>
        </p:txBody>
      </p:sp>
      <p:sp>
        <p:nvSpPr>
          <p:cNvPr id="16" name="Flowchart: Decision 15"/>
          <p:cNvSpPr/>
          <p:nvPr/>
        </p:nvSpPr>
        <p:spPr>
          <a:xfrm>
            <a:off x="7596336" y="2132856"/>
            <a:ext cx="936104" cy="504056"/>
          </a:xfrm>
          <a:prstGeom prst="flowChartDecis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rgbClr val="FF0000"/>
                </a:solidFill>
                <a:latin typeface="Verdana" pitchFamily="34" charset="0"/>
                <a:ea typeface="Verdana" pitchFamily="34" charset="0"/>
                <a:cs typeface="Verdana" pitchFamily="34" charset="0"/>
              </a:rPr>
              <a:t>55</a:t>
            </a:r>
          </a:p>
        </p:txBody>
      </p:sp>
      <p:sp>
        <p:nvSpPr>
          <p:cNvPr id="53" name="Left-Right Arrow 52"/>
          <p:cNvSpPr/>
          <p:nvPr/>
        </p:nvSpPr>
        <p:spPr>
          <a:xfrm rot="20552132">
            <a:off x="4768487" y="3558095"/>
            <a:ext cx="936104" cy="493452"/>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rgbClr val="FF0000"/>
                </a:solidFill>
                <a:latin typeface="Verdana" pitchFamily="34" charset="0"/>
                <a:ea typeface="Verdana" pitchFamily="34" charset="0"/>
                <a:cs typeface="Verdana" pitchFamily="34" charset="0"/>
              </a:rPr>
              <a:t>155</a:t>
            </a:r>
          </a:p>
        </p:txBody>
      </p:sp>
      <p:sp>
        <p:nvSpPr>
          <p:cNvPr id="54" name="Left-Right Arrow 53"/>
          <p:cNvSpPr/>
          <p:nvPr/>
        </p:nvSpPr>
        <p:spPr>
          <a:xfrm rot="20552132">
            <a:off x="8155426" y="2549984"/>
            <a:ext cx="936104" cy="493452"/>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rgbClr val="FF0000"/>
                </a:solidFill>
                <a:latin typeface="Verdana" pitchFamily="34" charset="0"/>
                <a:ea typeface="Verdana" pitchFamily="34" charset="0"/>
                <a:cs typeface="Verdana" pitchFamily="34" charset="0"/>
              </a:rPr>
              <a:t>210</a:t>
            </a:r>
          </a:p>
        </p:txBody>
      </p:sp>
      <p:sp>
        <p:nvSpPr>
          <p:cNvPr id="55" name="TextBox 54"/>
          <p:cNvSpPr txBox="1"/>
          <p:nvPr/>
        </p:nvSpPr>
        <p:spPr>
          <a:xfrm>
            <a:off x="6084168" y="4869160"/>
            <a:ext cx="2552302" cy="646331"/>
          </a:xfrm>
          <a:prstGeom prst="rect">
            <a:avLst/>
          </a:prstGeom>
          <a:noFill/>
        </p:spPr>
        <p:txBody>
          <a:bodyPr wrap="none" rtlCol="0">
            <a:spAutoFit/>
          </a:bodyPr>
          <a:lstStyle/>
          <a:p>
            <a:pPr algn="ctr"/>
            <a:r>
              <a:rPr lang="en-GB" b="1" dirty="0" smtClean="0">
                <a:latin typeface="Verdana" pitchFamily="34" charset="0"/>
                <a:ea typeface="Verdana" pitchFamily="34" charset="0"/>
                <a:cs typeface="Verdana" pitchFamily="34" charset="0"/>
              </a:rPr>
              <a:t>HGV trips per day </a:t>
            </a:r>
            <a:br>
              <a:rPr lang="en-GB" b="1" dirty="0" smtClean="0">
                <a:latin typeface="Verdana" pitchFamily="34" charset="0"/>
                <a:ea typeface="Verdana" pitchFamily="34" charset="0"/>
                <a:cs typeface="Verdana" pitchFamily="34" charset="0"/>
              </a:rPr>
            </a:br>
            <a:r>
              <a:rPr lang="en-GB" b="1" i="1" dirty="0" smtClean="0">
                <a:latin typeface="Verdana" pitchFamily="34" charset="0"/>
                <a:ea typeface="Verdana" pitchFamily="34" charset="0"/>
                <a:cs typeface="Verdana" pitchFamily="34" charset="0"/>
              </a:rPr>
              <a:t>in each direction</a:t>
            </a:r>
            <a:endParaRPr lang="en-GB" b="1" dirty="0">
              <a:latin typeface="Verdana" pitchFamily="34" charset="0"/>
              <a:ea typeface="Verdana" pitchFamily="34" charset="0"/>
              <a:cs typeface="Verdana" pitchFamily="34" charset="0"/>
            </a:endParaRPr>
          </a:p>
        </p:txBody>
      </p:sp>
      <p:sp>
        <p:nvSpPr>
          <p:cNvPr id="56" name="Rectangle 55"/>
          <p:cNvSpPr/>
          <p:nvPr/>
        </p:nvSpPr>
        <p:spPr>
          <a:xfrm rot="20767816">
            <a:off x="4499992" y="3429000"/>
            <a:ext cx="216024" cy="1008112"/>
          </a:xfrm>
          <a:prstGeom prst="rect">
            <a:avLst/>
          </a:prstGeom>
          <a:solidFill>
            <a:schemeClr val="bg1">
              <a:alpha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smtClean="0">
              <a:solidFill>
                <a:schemeClr val="tx2"/>
              </a:solidFill>
              <a:latin typeface="Verdana" pitchFamily="34" charset="0"/>
              <a:ea typeface="Verdana" pitchFamily="34" charset="0"/>
              <a:cs typeface="Verdana" pitchFamily="34" charset="0"/>
            </a:endParaRPr>
          </a:p>
        </p:txBody>
      </p:sp>
      <p:sp>
        <p:nvSpPr>
          <p:cNvPr id="57" name="Rounded Rectangle 56"/>
          <p:cNvSpPr/>
          <p:nvPr/>
        </p:nvSpPr>
        <p:spPr>
          <a:xfrm>
            <a:off x="4644008" y="5085184"/>
            <a:ext cx="1080120" cy="43204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2"/>
                </a:solidFill>
                <a:latin typeface="Verdana" pitchFamily="34" charset="0"/>
                <a:ea typeface="Verdana" pitchFamily="34" charset="0"/>
                <a:cs typeface="Verdana" pitchFamily="34" charset="0"/>
              </a:rPr>
              <a:t>Deep Mill </a:t>
            </a:r>
            <a:br>
              <a:rPr lang="en-GB" sz="1200" dirty="0" smtClean="0">
                <a:solidFill>
                  <a:schemeClr val="tx2"/>
                </a:solidFill>
                <a:latin typeface="Verdana" pitchFamily="34" charset="0"/>
                <a:ea typeface="Verdana" pitchFamily="34" charset="0"/>
                <a:cs typeface="Verdana" pitchFamily="34" charset="0"/>
              </a:rPr>
            </a:br>
            <a:r>
              <a:rPr lang="en-GB" sz="1200" dirty="0" smtClean="0">
                <a:solidFill>
                  <a:schemeClr val="tx2"/>
                </a:solidFill>
                <a:latin typeface="Verdana" pitchFamily="34" charset="0"/>
                <a:ea typeface="Verdana" pitchFamily="34" charset="0"/>
                <a:cs typeface="Verdana" pitchFamily="34" charset="0"/>
              </a:rPr>
              <a:t>bridge</a:t>
            </a:r>
          </a:p>
        </p:txBody>
      </p:sp>
      <p:cxnSp>
        <p:nvCxnSpPr>
          <p:cNvPr id="59" name="Straight Arrow Connector 58"/>
          <p:cNvCxnSpPr/>
          <p:nvPr/>
        </p:nvCxnSpPr>
        <p:spPr>
          <a:xfrm flipH="1" flipV="1">
            <a:off x="4644008" y="4149080"/>
            <a:ext cx="288032" cy="936104"/>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grpSp>
        <p:nvGrpSpPr>
          <p:cNvPr id="5" name="Group 45"/>
          <p:cNvGrpSpPr/>
          <p:nvPr/>
        </p:nvGrpSpPr>
        <p:grpSpPr>
          <a:xfrm>
            <a:off x="4211960" y="1196752"/>
            <a:ext cx="2952328" cy="1080120"/>
            <a:chOff x="4283968" y="1196752"/>
            <a:chExt cx="2952328" cy="1080120"/>
          </a:xfrm>
        </p:grpSpPr>
        <p:sp>
          <p:nvSpPr>
            <p:cNvPr id="50" name="Left Arrow 49"/>
            <p:cNvSpPr/>
            <p:nvPr/>
          </p:nvSpPr>
          <p:spPr>
            <a:xfrm>
              <a:off x="4283968" y="1196752"/>
              <a:ext cx="2952328" cy="360040"/>
            </a:xfrm>
            <a:prstGeom prst="lef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2"/>
                  </a:solidFill>
                  <a:latin typeface="Verdana" pitchFamily="34" charset="0"/>
                  <a:ea typeface="Verdana" pitchFamily="34" charset="0"/>
                  <a:cs typeface="Verdana" pitchFamily="34" charset="0"/>
                </a:rPr>
                <a:t>Hyde Heath             Road</a:t>
              </a:r>
            </a:p>
          </p:txBody>
        </p:sp>
        <p:sp>
          <p:nvSpPr>
            <p:cNvPr id="58" name="Bent Arrow 57"/>
            <p:cNvSpPr/>
            <p:nvPr/>
          </p:nvSpPr>
          <p:spPr>
            <a:xfrm flipH="1">
              <a:off x="5724128" y="1196752"/>
              <a:ext cx="648072" cy="1080120"/>
            </a:xfrm>
            <a:prstGeom prst="bentArrow">
              <a:avLst>
                <a:gd name="adj1" fmla="val 29899"/>
                <a:gd name="adj2" fmla="val 25000"/>
                <a:gd name="adj3" fmla="val 25000"/>
                <a:gd name="adj4" fmla="val 4375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smtClean="0">
                <a:solidFill>
                  <a:schemeClr val="tx2"/>
                </a:solidFill>
                <a:latin typeface="Verdana" pitchFamily="34" charset="0"/>
                <a:ea typeface="Verdana" pitchFamily="34" charset="0"/>
                <a:cs typeface="Verdana" pitchFamily="34" charset="0"/>
              </a:endParaRPr>
            </a:p>
          </p:txBody>
        </p:sp>
      </p:grpSp>
      <p:sp>
        <p:nvSpPr>
          <p:cNvPr id="15" name="Flowchart: Decision 14"/>
          <p:cNvSpPr/>
          <p:nvPr/>
        </p:nvSpPr>
        <p:spPr>
          <a:xfrm>
            <a:off x="5580112" y="2132856"/>
            <a:ext cx="936104" cy="504056"/>
          </a:xfrm>
          <a:prstGeom prst="flowChartDecis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rgbClr val="FF0000"/>
                </a:solidFill>
                <a:latin typeface="Verdana" pitchFamily="34" charset="0"/>
                <a:ea typeface="Verdana" pitchFamily="34" charset="0"/>
                <a:cs typeface="Verdana" pitchFamily="34" charset="0"/>
              </a:rPr>
              <a:t>35</a:t>
            </a:r>
          </a:p>
        </p:txBody>
      </p:sp>
      <p:sp>
        <p:nvSpPr>
          <p:cNvPr id="32" name="Rounded Rectangle 31"/>
          <p:cNvSpPr/>
          <p:nvPr/>
        </p:nvSpPr>
        <p:spPr>
          <a:xfrm>
            <a:off x="5292080" y="764704"/>
            <a:ext cx="1584176" cy="43204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2"/>
                </a:solidFill>
                <a:latin typeface="Verdana" pitchFamily="34" charset="0"/>
                <a:ea typeface="Verdana" pitchFamily="34" charset="0"/>
                <a:cs typeface="Verdana" pitchFamily="34" charset="0"/>
              </a:rPr>
              <a:t>Chilterns Tunnel</a:t>
            </a:r>
            <a:br>
              <a:rPr lang="en-GB" sz="1200" dirty="0" smtClean="0">
                <a:solidFill>
                  <a:schemeClr val="tx2"/>
                </a:solidFill>
                <a:latin typeface="Verdana" pitchFamily="34" charset="0"/>
                <a:ea typeface="Verdana" pitchFamily="34" charset="0"/>
                <a:cs typeface="Verdana" pitchFamily="34" charset="0"/>
              </a:rPr>
            </a:br>
            <a:r>
              <a:rPr lang="en-GB" sz="1200" dirty="0" smtClean="0">
                <a:solidFill>
                  <a:schemeClr val="tx2"/>
                </a:solidFill>
                <a:latin typeface="Verdana" pitchFamily="34" charset="0"/>
                <a:ea typeface="Verdana" pitchFamily="34" charset="0"/>
                <a:cs typeface="Verdana" pitchFamily="34" charset="0"/>
              </a:rPr>
              <a:t>portal</a:t>
            </a:r>
          </a:p>
        </p:txBody>
      </p:sp>
      <p:cxnSp>
        <p:nvCxnSpPr>
          <p:cNvPr id="45" name="Straight Arrow Connector 44"/>
          <p:cNvCxnSpPr>
            <a:stCxn id="32" idx="2"/>
            <a:endCxn id="15" idx="0"/>
          </p:cNvCxnSpPr>
          <p:nvPr/>
        </p:nvCxnSpPr>
        <p:spPr>
          <a:xfrm flipH="1">
            <a:off x="6048164" y="1196752"/>
            <a:ext cx="36004" cy="936104"/>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60" name="U-Turn Arrow 59"/>
          <p:cNvSpPr/>
          <p:nvPr/>
        </p:nvSpPr>
        <p:spPr>
          <a:xfrm rot="15138736">
            <a:off x="2657547" y="3942076"/>
            <a:ext cx="787274" cy="637754"/>
          </a:xfrm>
          <a:prstGeom prst="uturnArrow">
            <a:avLst>
              <a:gd name="adj1" fmla="val 41691"/>
              <a:gd name="adj2" fmla="val 25000"/>
              <a:gd name="adj3" fmla="val 25000"/>
              <a:gd name="adj4" fmla="val 43750"/>
              <a:gd name="adj5" fmla="val 75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smtClean="0">
              <a:solidFill>
                <a:schemeClr val="tx2"/>
              </a:solidFill>
              <a:latin typeface="Verdana" pitchFamily="34" charset="0"/>
              <a:ea typeface="Verdana" pitchFamily="34" charset="0"/>
              <a:cs typeface="Verdana" pitchFamily="34" charset="0"/>
            </a:endParaRPr>
          </a:p>
        </p:txBody>
      </p:sp>
      <p:sp>
        <p:nvSpPr>
          <p:cNvPr id="51" name="Left-Right Arrow 50"/>
          <p:cNvSpPr/>
          <p:nvPr/>
        </p:nvSpPr>
        <p:spPr>
          <a:xfrm rot="20696924">
            <a:off x="2675797" y="4262161"/>
            <a:ext cx="936104" cy="493452"/>
          </a:xfrm>
          <a:prstGeom prst="leftRightArrow">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rgbClr val="FF0000"/>
                </a:solidFill>
                <a:latin typeface="Verdana" pitchFamily="34" charset="0"/>
                <a:ea typeface="Verdana" pitchFamily="34" charset="0"/>
                <a:cs typeface="Verdana" pitchFamily="34" charset="0"/>
              </a:rPr>
              <a:t>155</a:t>
            </a:r>
          </a:p>
        </p:txBody>
      </p:sp>
      <p:sp>
        <p:nvSpPr>
          <p:cNvPr id="61" name="Bent Arrow 60"/>
          <p:cNvSpPr/>
          <p:nvPr/>
        </p:nvSpPr>
        <p:spPr>
          <a:xfrm>
            <a:off x="539552" y="1628800"/>
            <a:ext cx="1296144" cy="648072"/>
          </a:xfrm>
          <a:prstGeom prst="ben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2"/>
                </a:solidFill>
                <a:latin typeface="Verdana" pitchFamily="34" charset="0"/>
                <a:ea typeface="Verdana" pitchFamily="34" charset="0"/>
                <a:cs typeface="Verdana" pitchFamily="34" charset="0"/>
              </a:rPr>
              <a:t/>
            </a:r>
            <a:br>
              <a:rPr lang="en-GB" sz="1400" dirty="0" smtClean="0">
                <a:solidFill>
                  <a:schemeClr val="tx2"/>
                </a:solidFill>
                <a:latin typeface="Verdana" pitchFamily="34" charset="0"/>
                <a:ea typeface="Verdana" pitchFamily="34" charset="0"/>
                <a:cs typeface="Verdana" pitchFamily="34" charset="0"/>
              </a:rPr>
            </a:br>
            <a:r>
              <a:rPr lang="en-GB" sz="1400" dirty="0" smtClean="0">
                <a:solidFill>
                  <a:schemeClr val="tx2"/>
                </a:solidFill>
                <a:latin typeface="Verdana" pitchFamily="34" charset="0"/>
                <a:ea typeface="Verdana" pitchFamily="34" charset="0"/>
                <a:cs typeface="Verdana" pitchFamily="34" charset="0"/>
              </a:rPr>
              <a:t>  Potter Row</a:t>
            </a:r>
          </a:p>
        </p:txBody>
      </p:sp>
      <p:sp>
        <p:nvSpPr>
          <p:cNvPr id="62" name="Left-Right Arrow 61"/>
          <p:cNvSpPr/>
          <p:nvPr/>
        </p:nvSpPr>
        <p:spPr>
          <a:xfrm>
            <a:off x="683568" y="1628800"/>
            <a:ext cx="955642" cy="374960"/>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rgbClr val="FF0000"/>
                </a:solidFill>
                <a:latin typeface="Verdana" pitchFamily="34" charset="0"/>
                <a:ea typeface="Verdana" pitchFamily="34" charset="0"/>
                <a:cs typeface="Verdana" pitchFamily="34" charset="0"/>
              </a:rPr>
              <a:t>30</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South Heath</a:t>
            </a:r>
            <a:endParaRPr lang="en-GB" dirty="0"/>
          </a:p>
        </p:txBody>
      </p:sp>
      <p:pic>
        <p:nvPicPr>
          <p:cNvPr id="4" name="Picture 3" descr="KingsLane.jpg"/>
          <p:cNvPicPr>
            <a:picLocks noChangeAspect="1"/>
          </p:cNvPicPr>
          <p:nvPr/>
        </p:nvPicPr>
        <p:blipFill>
          <a:blip r:embed="rId2" cstate="print"/>
          <a:stretch>
            <a:fillRect/>
          </a:stretch>
        </p:blipFill>
        <p:spPr>
          <a:xfrm>
            <a:off x="251520" y="3212440"/>
            <a:ext cx="5472608" cy="3415288"/>
          </a:xfrm>
          <a:prstGeom prst="rect">
            <a:avLst/>
          </a:prstGeom>
        </p:spPr>
      </p:pic>
      <p:pic>
        <p:nvPicPr>
          <p:cNvPr id="3" name="Picture 2" descr="SHeath1.jpg"/>
          <p:cNvPicPr>
            <a:picLocks noChangeAspect="1"/>
          </p:cNvPicPr>
          <p:nvPr/>
        </p:nvPicPr>
        <p:blipFill>
          <a:blip r:embed="rId3" cstate="print"/>
          <a:stretch>
            <a:fillRect/>
          </a:stretch>
        </p:blipFill>
        <p:spPr>
          <a:xfrm>
            <a:off x="2915816" y="908720"/>
            <a:ext cx="6063027" cy="3267940"/>
          </a:xfrm>
          <a:prstGeom prst="rect">
            <a:avLst/>
          </a:prstGeom>
        </p:spPr>
      </p:pic>
      <p:sp>
        <p:nvSpPr>
          <p:cNvPr id="5" name="TextBox 4"/>
          <p:cNvSpPr txBox="1"/>
          <p:nvPr/>
        </p:nvSpPr>
        <p:spPr>
          <a:xfrm>
            <a:off x="179512" y="980728"/>
            <a:ext cx="2763898" cy="738664"/>
          </a:xfrm>
          <a:prstGeom prst="rect">
            <a:avLst/>
          </a:prstGeom>
          <a:noFill/>
        </p:spPr>
        <p:txBody>
          <a:bodyPr wrap="none" rtlCol="0">
            <a:spAutoFit/>
          </a:bodyPr>
          <a:lstStyle/>
          <a:p>
            <a:r>
              <a:rPr lang="en-GB" sz="1400" b="1" dirty="0" smtClean="0">
                <a:solidFill>
                  <a:srgbClr val="000066"/>
                </a:solidFill>
                <a:latin typeface="Verdana" pitchFamily="34" charset="0"/>
                <a:ea typeface="Verdana" pitchFamily="34" charset="0"/>
                <a:cs typeface="Verdana" pitchFamily="34" charset="0"/>
              </a:rPr>
              <a:t>View towards Ballinger;</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Sibleys' Rise &amp; Coppice in</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the foreground             </a:t>
            </a:r>
            <a:r>
              <a:rPr lang="en-GB" sz="1400" b="1" dirty="0" smtClean="0">
                <a:solidFill>
                  <a:srgbClr val="000066"/>
                </a:solidFill>
                <a:latin typeface="Verdana" pitchFamily="34" charset="0"/>
                <a:ea typeface="Verdana" pitchFamily="34" charset="0"/>
                <a:cs typeface="Verdana" pitchFamily="34" charset="0"/>
                <a:sym typeface="Wingdings"/>
              </a:rPr>
              <a:t></a:t>
            </a:r>
            <a:endParaRPr lang="en-GB" sz="1400" b="1" dirty="0" smtClean="0">
              <a:solidFill>
                <a:srgbClr val="000066"/>
              </a:solidFill>
              <a:latin typeface="Verdana" pitchFamily="34" charset="0"/>
              <a:ea typeface="Verdana" pitchFamily="34" charset="0"/>
              <a:cs typeface="Verdana" pitchFamily="34" charset="0"/>
            </a:endParaRPr>
          </a:p>
        </p:txBody>
      </p:sp>
      <p:sp>
        <p:nvSpPr>
          <p:cNvPr id="6" name="TextBox 5"/>
          <p:cNvSpPr txBox="1"/>
          <p:nvPr/>
        </p:nvSpPr>
        <p:spPr>
          <a:xfrm>
            <a:off x="5868144" y="4581128"/>
            <a:ext cx="3100147" cy="523220"/>
          </a:xfrm>
          <a:prstGeom prst="rect">
            <a:avLst/>
          </a:prstGeom>
          <a:noFill/>
        </p:spPr>
        <p:txBody>
          <a:bodyPr wrap="square" rtlCol="0">
            <a:spAutoFit/>
          </a:bodyPr>
          <a:lstStyle/>
          <a:p>
            <a:r>
              <a:rPr lang="en-GB" sz="1400" b="1" dirty="0" smtClean="0">
                <a:solidFill>
                  <a:srgbClr val="000066"/>
                </a:solidFill>
                <a:latin typeface="Verdana" pitchFamily="34" charset="0"/>
                <a:ea typeface="Verdana" pitchFamily="34" charset="0"/>
                <a:cs typeface="Verdana" pitchFamily="34" charset="0"/>
                <a:sym typeface="Wingdings"/>
              </a:rPr>
              <a:t>  </a:t>
            </a:r>
            <a:r>
              <a:rPr lang="en-GB" sz="1400" b="1" dirty="0" smtClean="0">
                <a:solidFill>
                  <a:srgbClr val="000066"/>
                </a:solidFill>
                <a:latin typeface="Verdana" pitchFamily="34" charset="0"/>
                <a:ea typeface="Verdana" pitchFamily="34" charset="0"/>
                <a:cs typeface="Verdana" pitchFamily="34" charset="0"/>
              </a:rPr>
              <a:t>Kings Lane, Cudsden Court  and the B485</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ingsLane2.jpg"/>
          <p:cNvPicPr>
            <a:picLocks noChangeAspect="1"/>
          </p:cNvPicPr>
          <p:nvPr/>
        </p:nvPicPr>
        <p:blipFill>
          <a:blip r:embed="rId2" cstate="print"/>
          <a:stretch>
            <a:fillRect/>
          </a:stretch>
        </p:blipFill>
        <p:spPr>
          <a:xfrm>
            <a:off x="251520" y="3573016"/>
            <a:ext cx="5100697" cy="3068960"/>
          </a:xfrm>
          <a:prstGeom prst="rect">
            <a:avLst/>
          </a:prstGeom>
        </p:spPr>
      </p:pic>
      <p:sp>
        <p:nvSpPr>
          <p:cNvPr id="2" name="Title 1"/>
          <p:cNvSpPr>
            <a:spLocks noGrp="1"/>
          </p:cNvSpPr>
          <p:nvPr>
            <p:ph type="title"/>
          </p:nvPr>
        </p:nvSpPr>
        <p:spPr/>
        <p:txBody>
          <a:bodyPr/>
          <a:lstStyle/>
          <a:p>
            <a:r>
              <a:rPr lang="en-GB" dirty="0" smtClean="0"/>
              <a:t>South Heath</a:t>
            </a:r>
            <a:endParaRPr lang="en-GB" dirty="0"/>
          </a:p>
        </p:txBody>
      </p:sp>
      <p:pic>
        <p:nvPicPr>
          <p:cNvPr id="3" name="Picture 2" descr="SHeath2.jpg"/>
          <p:cNvPicPr>
            <a:picLocks noChangeAspect="1"/>
          </p:cNvPicPr>
          <p:nvPr/>
        </p:nvPicPr>
        <p:blipFill>
          <a:blip r:embed="rId3" cstate="print"/>
          <a:stretch>
            <a:fillRect/>
          </a:stretch>
        </p:blipFill>
        <p:spPr>
          <a:xfrm>
            <a:off x="3563888" y="980728"/>
            <a:ext cx="5389612" cy="2970145"/>
          </a:xfrm>
          <a:prstGeom prst="rect">
            <a:avLst/>
          </a:prstGeom>
        </p:spPr>
      </p:pic>
      <p:sp>
        <p:nvSpPr>
          <p:cNvPr id="5" name="TextBox 4"/>
          <p:cNvSpPr txBox="1"/>
          <p:nvPr/>
        </p:nvSpPr>
        <p:spPr>
          <a:xfrm>
            <a:off x="179512" y="980728"/>
            <a:ext cx="3243196" cy="1169551"/>
          </a:xfrm>
          <a:prstGeom prst="rect">
            <a:avLst/>
          </a:prstGeom>
          <a:noFill/>
        </p:spPr>
        <p:txBody>
          <a:bodyPr wrap="none" rtlCol="0">
            <a:spAutoFit/>
          </a:bodyPr>
          <a:lstStyle/>
          <a:p>
            <a:r>
              <a:rPr lang="en-GB" sz="1400" b="1" dirty="0" smtClean="0">
                <a:solidFill>
                  <a:srgbClr val="000066"/>
                </a:solidFill>
                <a:latin typeface="Verdana" pitchFamily="34" charset="0"/>
                <a:ea typeface="Verdana" pitchFamily="34" charset="0"/>
                <a:cs typeface="Verdana" pitchFamily="34" charset="0"/>
              </a:rPr>
              <a:t>Junction of Potter Row, Kings</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Lane and Ballinger Road; used</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by construction traffic from</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Leather &amp; Bowood Lane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compounds                          </a:t>
            </a:r>
            <a:r>
              <a:rPr lang="en-GB" sz="1400" b="1" dirty="0" smtClean="0">
                <a:solidFill>
                  <a:srgbClr val="000066"/>
                </a:solidFill>
                <a:latin typeface="Verdana" pitchFamily="34" charset="0"/>
                <a:ea typeface="Verdana" pitchFamily="34" charset="0"/>
                <a:cs typeface="Verdana" pitchFamily="34" charset="0"/>
                <a:sym typeface="Wingdings"/>
              </a:rPr>
              <a:t></a:t>
            </a:r>
            <a:endParaRPr lang="en-GB" sz="1400" b="1" dirty="0" smtClean="0">
              <a:solidFill>
                <a:srgbClr val="000066"/>
              </a:solidFill>
              <a:latin typeface="Verdana" pitchFamily="34" charset="0"/>
              <a:ea typeface="Verdana" pitchFamily="34" charset="0"/>
              <a:cs typeface="Verdana" pitchFamily="34" charset="0"/>
            </a:endParaRPr>
          </a:p>
        </p:txBody>
      </p:sp>
      <p:sp>
        <p:nvSpPr>
          <p:cNvPr id="6" name="TextBox 5"/>
          <p:cNvSpPr txBox="1"/>
          <p:nvPr/>
        </p:nvSpPr>
        <p:spPr>
          <a:xfrm>
            <a:off x="5796136" y="4581128"/>
            <a:ext cx="3063659" cy="523220"/>
          </a:xfrm>
          <a:prstGeom prst="rect">
            <a:avLst/>
          </a:prstGeom>
          <a:noFill/>
        </p:spPr>
        <p:txBody>
          <a:bodyPr wrap="none" rtlCol="0">
            <a:spAutoFit/>
          </a:bodyPr>
          <a:lstStyle/>
          <a:p>
            <a:r>
              <a:rPr lang="en-GB" sz="1400" b="1" dirty="0" smtClean="0">
                <a:solidFill>
                  <a:srgbClr val="000066"/>
                </a:solidFill>
                <a:latin typeface="Verdana" pitchFamily="34" charset="0"/>
                <a:ea typeface="Verdana" pitchFamily="34" charset="0"/>
                <a:cs typeface="Verdana" pitchFamily="34" charset="0"/>
                <a:sym typeface="Wingdings"/>
              </a:rPr>
              <a:t>  Kings Lane, view towards</a:t>
            </a:r>
            <a:br>
              <a:rPr lang="en-GB" sz="1400" b="1" dirty="0" smtClean="0">
                <a:solidFill>
                  <a:srgbClr val="000066"/>
                </a:solidFill>
                <a:latin typeface="Verdana" pitchFamily="34" charset="0"/>
                <a:ea typeface="Verdana" pitchFamily="34" charset="0"/>
                <a:cs typeface="Verdana" pitchFamily="34" charset="0"/>
                <a:sym typeface="Wingdings"/>
              </a:rPr>
            </a:br>
            <a:r>
              <a:rPr lang="en-GB" sz="1400" b="1" dirty="0" smtClean="0">
                <a:solidFill>
                  <a:srgbClr val="000066"/>
                </a:solidFill>
                <a:latin typeface="Verdana" pitchFamily="34" charset="0"/>
                <a:ea typeface="Verdana" pitchFamily="34" charset="0"/>
                <a:cs typeface="Verdana" pitchFamily="34" charset="0"/>
                <a:sym typeface="Wingdings"/>
              </a:rPr>
              <a:t>the B485</a:t>
            </a:r>
            <a:endParaRPr lang="en-GB" sz="1400" b="1" dirty="0" smtClean="0">
              <a:solidFill>
                <a:srgbClr val="000066"/>
              </a:solidFill>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Frith Hill</a:t>
            </a:r>
            <a:endParaRPr lang="en-GB" dirty="0"/>
          </a:p>
        </p:txBody>
      </p:sp>
      <p:pic>
        <p:nvPicPr>
          <p:cNvPr id="3" name="Picture 2" descr="FrithHill_Map.jpg"/>
          <p:cNvPicPr>
            <a:picLocks noChangeAspect="1"/>
          </p:cNvPicPr>
          <p:nvPr/>
        </p:nvPicPr>
        <p:blipFill>
          <a:blip r:embed="rId2" cstate="print"/>
          <a:stretch>
            <a:fillRect/>
          </a:stretch>
        </p:blipFill>
        <p:spPr>
          <a:xfrm>
            <a:off x="5292080" y="908720"/>
            <a:ext cx="3188208" cy="4568952"/>
          </a:xfrm>
          <a:prstGeom prst="rect">
            <a:avLst/>
          </a:prstGeom>
        </p:spPr>
      </p:pic>
      <p:pic>
        <p:nvPicPr>
          <p:cNvPr id="4" name="Picture 3" descr="FrithHill.jpg"/>
          <p:cNvPicPr>
            <a:picLocks noChangeAspect="1"/>
          </p:cNvPicPr>
          <p:nvPr/>
        </p:nvPicPr>
        <p:blipFill>
          <a:blip r:embed="rId3" cstate="print"/>
          <a:stretch>
            <a:fillRect/>
          </a:stretch>
        </p:blipFill>
        <p:spPr>
          <a:xfrm>
            <a:off x="395536" y="836712"/>
            <a:ext cx="3456384" cy="4608512"/>
          </a:xfrm>
          <a:prstGeom prst="rect">
            <a:avLst/>
          </a:prstGeom>
        </p:spPr>
      </p:pic>
      <p:sp>
        <p:nvSpPr>
          <p:cNvPr id="5" name="TextBox 4"/>
          <p:cNvSpPr txBox="1"/>
          <p:nvPr/>
        </p:nvSpPr>
        <p:spPr>
          <a:xfrm>
            <a:off x="395536" y="5589240"/>
            <a:ext cx="8545929" cy="954107"/>
          </a:xfrm>
          <a:prstGeom prst="rect">
            <a:avLst/>
          </a:prstGeom>
          <a:noFill/>
        </p:spPr>
        <p:txBody>
          <a:bodyPr wrap="none" rtlCol="0">
            <a:spAutoFit/>
          </a:bodyPr>
          <a:lstStyle/>
          <a:p>
            <a:r>
              <a:rPr lang="en-GB" sz="1400" b="1" dirty="0" smtClean="0">
                <a:solidFill>
                  <a:srgbClr val="000066"/>
                </a:solidFill>
                <a:latin typeface="Verdana" pitchFamily="34" charset="0"/>
                <a:ea typeface="Verdana" pitchFamily="34" charset="0"/>
                <a:cs typeface="Verdana" pitchFamily="34" charset="0"/>
              </a:rPr>
              <a:t>View from South Heath towards Gt. Missenden, with “Weights and Measures” Gym</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in the foreground. The road will be closed for two years during construction of the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‘Green’ tunnel, forcing National Cycle Route 57 to be diverted along the B485 (a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construction route)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Frith Hill</a:t>
            </a:r>
            <a:endParaRPr lang="en-GB" dirty="0"/>
          </a:p>
        </p:txBody>
      </p:sp>
      <p:pic>
        <p:nvPicPr>
          <p:cNvPr id="6" name="Picture 5" descr="Frith-Hill_2.jpg"/>
          <p:cNvPicPr>
            <a:picLocks noChangeAspect="1"/>
          </p:cNvPicPr>
          <p:nvPr/>
        </p:nvPicPr>
        <p:blipFill>
          <a:blip r:embed="rId2" cstate="print"/>
          <a:stretch>
            <a:fillRect/>
          </a:stretch>
        </p:blipFill>
        <p:spPr>
          <a:xfrm>
            <a:off x="4139952" y="3284984"/>
            <a:ext cx="4666282" cy="3234793"/>
          </a:xfrm>
          <a:prstGeom prst="rect">
            <a:avLst/>
          </a:prstGeom>
        </p:spPr>
      </p:pic>
      <p:pic>
        <p:nvPicPr>
          <p:cNvPr id="5" name="Picture 4" descr="Frith-Hill_1.jpg"/>
          <p:cNvPicPr>
            <a:picLocks noChangeAspect="1"/>
          </p:cNvPicPr>
          <p:nvPr/>
        </p:nvPicPr>
        <p:blipFill>
          <a:blip r:embed="rId3" cstate="print"/>
          <a:stretch>
            <a:fillRect/>
          </a:stretch>
        </p:blipFill>
        <p:spPr>
          <a:xfrm>
            <a:off x="395536" y="980729"/>
            <a:ext cx="4608512" cy="3196846"/>
          </a:xfrm>
          <a:prstGeom prst="rect">
            <a:avLst/>
          </a:prstGeom>
        </p:spPr>
      </p:pic>
      <p:sp>
        <p:nvSpPr>
          <p:cNvPr id="7" name="TextBox 6"/>
          <p:cNvSpPr txBox="1"/>
          <p:nvPr/>
        </p:nvSpPr>
        <p:spPr>
          <a:xfrm>
            <a:off x="5220072" y="1196752"/>
            <a:ext cx="3230372" cy="738664"/>
          </a:xfrm>
          <a:prstGeom prst="rect">
            <a:avLst/>
          </a:prstGeom>
          <a:noFill/>
        </p:spPr>
        <p:txBody>
          <a:bodyPr wrap="none" rtlCol="0">
            <a:spAutoFit/>
          </a:bodyPr>
          <a:lstStyle/>
          <a:p>
            <a:r>
              <a:rPr lang="en-GB" sz="1400" b="1" dirty="0" smtClean="0">
                <a:solidFill>
                  <a:srgbClr val="000066"/>
                </a:solidFill>
                <a:latin typeface="Verdana" pitchFamily="34" charset="0"/>
                <a:ea typeface="Verdana" pitchFamily="34" charset="0"/>
                <a:cs typeface="Verdana" pitchFamily="34" charset="0"/>
                <a:sym typeface="Wingdings"/>
              </a:rPr>
              <a:t>  </a:t>
            </a:r>
            <a:r>
              <a:rPr lang="en-GB" sz="1400" b="1" dirty="0" smtClean="0">
                <a:solidFill>
                  <a:srgbClr val="000066"/>
                </a:solidFill>
                <a:latin typeface="Verdana" pitchFamily="34" charset="0"/>
                <a:ea typeface="Verdana" pitchFamily="34" charset="0"/>
                <a:cs typeface="Verdana" pitchFamily="34" charset="0"/>
              </a:rPr>
              <a:t>Property bordering on the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     construction Zone of the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    ‘Green’ tunnel</a:t>
            </a:r>
          </a:p>
        </p:txBody>
      </p:sp>
      <p:sp>
        <p:nvSpPr>
          <p:cNvPr id="8" name="TextBox 7"/>
          <p:cNvSpPr txBox="1"/>
          <p:nvPr/>
        </p:nvSpPr>
        <p:spPr>
          <a:xfrm>
            <a:off x="395536" y="4653136"/>
            <a:ext cx="3509294" cy="1169551"/>
          </a:xfrm>
          <a:prstGeom prst="rect">
            <a:avLst/>
          </a:prstGeom>
          <a:noFill/>
        </p:spPr>
        <p:txBody>
          <a:bodyPr wrap="none" rtlCol="0">
            <a:spAutoFit/>
          </a:bodyPr>
          <a:lstStyle/>
          <a:p>
            <a:r>
              <a:rPr lang="en-GB" sz="1400" b="1" dirty="0" smtClean="0">
                <a:solidFill>
                  <a:srgbClr val="000066"/>
                </a:solidFill>
                <a:latin typeface="Verdana" pitchFamily="34" charset="0"/>
                <a:ea typeface="Verdana" pitchFamily="34" charset="0"/>
                <a:cs typeface="Verdana" pitchFamily="34" charset="0"/>
              </a:rPr>
              <a:t>The junction with the B485 is   </a:t>
            </a:r>
            <a:r>
              <a:rPr lang="en-GB" sz="1400" b="1" dirty="0" smtClean="0">
                <a:solidFill>
                  <a:srgbClr val="000066"/>
                </a:solidFill>
                <a:latin typeface="Verdana" pitchFamily="34" charset="0"/>
                <a:ea typeface="Verdana" pitchFamily="34" charset="0"/>
                <a:cs typeface="Verdana" pitchFamily="34" charset="0"/>
                <a:sym typeface="Wingdings"/>
              </a:rPr>
              <a:t></a:t>
            </a:r>
            <a:br>
              <a:rPr lang="en-GB" sz="1400" b="1" dirty="0" smtClean="0">
                <a:solidFill>
                  <a:srgbClr val="000066"/>
                </a:solidFill>
                <a:latin typeface="Verdana" pitchFamily="34" charset="0"/>
                <a:ea typeface="Verdana" pitchFamily="34" charset="0"/>
                <a:cs typeface="Verdana" pitchFamily="34" charset="0"/>
                <a:sym typeface="Wingdings"/>
              </a:rPr>
            </a:br>
            <a:r>
              <a:rPr lang="en-GB" sz="1400" b="1" dirty="0" smtClean="0">
                <a:solidFill>
                  <a:srgbClr val="000066"/>
                </a:solidFill>
                <a:latin typeface="Verdana" pitchFamily="34" charset="0"/>
                <a:ea typeface="Verdana" pitchFamily="34" charset="0"/>
                <a:cs typeface="Verdana" pitchFamily="34" charset="0"/>
                <a:sym typeface="Wingdings"/>
              </a:rPr>
              <a:t>steep and a sharp turn, causing</a:t>
            </a:r>
            <a:br>
              <a:rPr lang="en-GB" sz="1400" b="1" dirty="0" smtClean="0">
                <a:solidFill>
                  <a:srgbClr val="000066"/>
                </a:solidFill>
                <a:latin typeface="Verdana" pitchFamily="34" charset="0"/>
                <a:ea typeface="Verdana" pitchFamily="34" charset="0"/>
                <a:cs typeface="Verdana" pitchFamily="34" charset="0"/>
                <a:sym typeface="Wingdings"/>
              </a:rPr>
            </a:br>
            <a:r>
              <a:rPr lang="en-GB" sz="1400" b="1" dirty="0" smtClean="0">
                <a:solidFill>
                  <a:srgbClr val="000066"/>
                </a:solidFill>
                <a:latin typeface="Verdana" pitchFamily="34" charset="0"/>
                <a:ea typeface="Verdana" pitchFamily="34" charset="0"/>
                <a:cs typeface="Verdana" pitchFamily="34" charset="0"/>
                <a:sym typeface="Wingdings"/>
              </a:rPr>
              <a:t>problems for HGVs. </a:t>
            </a:r>
            <a:br>
              <a:rPr lang="en-GB" sz="1400" b="1" dirty="0" smtClean="0">
                <a:solidFill>
                  <a:srgbClr val="000066"/>
                </a:solidFill>
                <a:latin typeface="Verdana" pitchFamily="34" charset="0"/>
                <a:ea typeface="Verdana" pitchFamily="34" charset="0"/>
                <a:cs typeface="Verdana" pitchFamily="34" charset="0"/>
                <a:sym typeface="Wingdings"/>
              </a:rPr>
            </a:br>
            <a:r>
              <a:rPr lang="en-GB" sz="1400" b="1" dirty="0" smtClean="0">
                <a:solidFill>
                  <a:srgbClr val="000066"/>
                </a:solidFill>
                <a:latin typeface="Verdana" pitchFamily="34" charset="0"/>
                <a:ea typeface="Verdana" pitchFamily="34" charset="0"/>
                <a:cs typeface="Verdana" pitchFamily="34" charset="0"/>
                <a:sym typeface="Wingdings"/>
              </a:rPr>
              <a:t>(HS2 proposed access route to </a:t>
            </a:r>
          </a:p>
          <a:p>
            <a:r>
              <a:rPr lang="en-GB" sz="1400" b="1" dirty="0" smtClean="0">
                <a:solidFill>
                  <a:srgbClr val="000066"/>
                </a:solidFill>
                <a:latin typeface="Verdana" pitchFamily="34" charset="0"/>
                <a:ea typeface="Verdana" pitchFamily="34" charset="0"/>
                <a:cs typeface="Verdana" pitchFamily="34" charset="0"/>
                <a:sym typeface="Wingdings"/>
              </a:rPr>
              <a:t>S. Heath tunnel North portal)</a:t>
            </a:r>
            <a:endParaRPr lang="en-GB" sz="1400" b="1" dirty="0" smtClean="0">
              <a:solidFill>
                <a:srgbClr val="000066"/>
              </a:solidFill>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B485 (Chesham – Gt. Missenden Road)</a:t>
            </a:r>
            <a:endParaRPr lang="en-GB" sz="2800" dirty="0"/>
          </a:p>
        </p:txBody>
      </p:sp>
      <p:pic>
        <p:nvPicPr>
          <p:cNvPr id="3" name="Picture 2" descr="B485_Map.jpg"/>
          <p:cNvPicPr>
            <a:picLocks noChangeAspect="1"/>
          </p:cNvPicPr>
          <p:nvPr/>
        </p:nvPicPr>
        <p:blipFill>
          <a:blip r:embed="rId2" cstate="print"/>
          <a:stretch>
            <a:fillRect/>
          </a:stretch>
        </p:blipFill>
        <p:spPr>
          <a:xfrm>
            <a:off x="899592" y="980728"/>
            <a:ext cx="7213812" cy="5676055"/>
          </a:xfrm>
          <a:prstGeom prst="rect">
            <a:avLst/>
          </a:prstGeom>
        </p:spPr>
      </p:pic>
      <p:pic>
        <p:nvPicPr>
          <p:cNvPr id="4" name="Picture 3" descr="B485_A1.jpg"/>
          <p:cNvPicPr>
            <a:picLocks noChangeAspect="1"/>
          </p:cNvPicPr>
          <p:nvPr/>
        </p:nvPicPr>
        <p:blipFill>
          <a:blip r:embed="rId3" cstate="print"/>
          <a:stretch>
            <a:fillRect/>
          </a:stretch>
        </p:blipFill>
        <p:spPr>
          <a:xfrm>
            <a:off x="251520" y="980728"/>
            <a:ext cx="2880320" cy="3840427"/>
          </a:xfrm>
          <a:prstGeom prst="rect">
            <a:avLst/>
          </a:prstGeom>
        </p:spPr>
      </p:pic>
      <p:pic>
        <p:nvPicPr>
          <p:cNvPr id="7" name="Picture 6" descr="B485_A2.png"/>
          <p:cNvPicPr>
            <a:picLocks noChangeAspect="1"/>
          </p:cNvPicPr>
          <p:nvPr/>
        </p:nvPicPr>
        <p:blipFill>
          <a:blip r:embed="rId4" cstate="print"/>
          <a:stretch>
            <a:fillRect/>
          </a:stretch>
        </p:blipFill>
        <p:spPr>
          <a:xfrm>
            <a:off x="4860032" y="4106955"/>
            <a:ext cx="3810885" cy="256240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Contents</a:t>
            </a:r>
            <a:endParaRPr lang="en-GB"/>
          </a:p>
        </p:txBody>
      </p:sp>
      <p:sp>
        <p:nvSpPr>
          <p:cNvPr id="3" name="TextBox 2"/>
          <p:cNvSpPr txBox="1"/>
          <p:nvPr/>
        </p:nvSpPr>
        <p:spPr>
          <a:xfrm>
            <a:off x="1619672" y="1628800"/>
            <a:ext cx="5495415" cy="4185761"/>
          </a:xfrm>
          <a:prstGeom prst="rect">
            <a:avLst/>
          </a:prstGeom>
          <a:noFill/>
        </p:spPr>
        <p:txBody>
          <a:bodyPr wrap="none" rtlCol="0">
            <a:spAutoFit/>
          </a:bodyPr>
          <a:lstStyle/>
          <a:p>
            <a:r>
              <a:rPr lang="en-GB" sz="1400" b="1" smtClean="0">
                <a:solidFill>
                  <a:srgbClr val="000066"/>
                </a:solidFill>
                <a:latin typeface="Verdana" pitchFamily="34" charset="0"/>
                <a:ea typeface="Verdana" pitchFamily="34" charset="0"/>
                <a:cs typeface="Verdana" pitchFamily="34" charset="0"/>
              </a:rPr>
              <a:t>Vn 1.0  3-Jan-2015</a:t>
            </a:r>
          </a:p>
          <a:p>
            <a:endParaRPr lang="en-GB" sz="1400" b="1" smtClean="0">
              <a:solidFill>
                <a:srgbClr val="000066"/>
              </a:solidFill>
              <a:latin typeface="Verdana" pitchFamily="34" charset="0"/>
              <a:ea typeface="Verdana" pitchFamily="34" charset="0"/>
              <a:cs typeface="Verdana" pitchFamily="34" charset="0"/>
            </a:endParaRPr>
          </a:p>
          <a:p>
            <a:r>
              <a:rPr lang="en-GB" sz="1400" b="1" smtClean="0">
                <a:solidFill>
                  <a:srgbClr val="000066"/>
                </a:solidFill>
                <a:latin typeface="Verdana" pitchFamily="34" charset="0"/>
                <a:ea typeface="Verdana" pitchFamily="34" charset="0"/>
                <a:cs typeface="Verdana" pitchFamily="34" charset="0"/>
              </a:rPr>
              <a:t>	</a:t>
            </a:r>
            <a:r>
              <a:rPr lang="en-GB" sz="1400" b="1" u="sng" smtClean="0">
                <a:solidFill>
                  <a:srgbClr val="000066"/>
                </a:solidFill>
                <a:latin typeface="Verdana" pitchFamily="34" charset="0"/>
                <a:ea typeface="Verdana" pitchFamily="34" charset="0"/>
                <a:cs typeface="Verdana" pitchFamily="34" charset="0"/>
              </a:rPr>
              <a:t>Slide</a:t>
            </a:r>
            <a:r>
              <a:rPr lang="en-GB" sz="1400" b="1" smtClean="0">
                <a:solidFill>
                  <a:srgbClr val="000066"/>
                </a:solidFill>
                <a:latin typeface="Verdana" pitchFamily="34" charset="0"/>
                <a:ea typeface="Verdana" pitchFamily="34" charset="0"/>
                <a:cs typeface="Verdana" pitchFamily="34" charset="0"/>
              </a:rPr>
              <a:t>	</a:t>
            </a:r>
            <a:r>
              <a:rPr lang="en-GB" sz="1400" b="1" u="sng" smtClean="0">
                <a:solidFill>
                  <a:srgbClr val="000066"/>
                </a:solidFill>
                <a:latin typeface="Verdana" pitchFamily="34" charset="0"/>
                <a:ea typeface="Verdana" pitchFamily="34" charset="0"/>
                <a:cs typeface="Verdana" pitchFamily="34" charset="0"/>
              </a:rPr>
              <a:t>Subject</a:t>
            </a:r>
          </a:p>
          <a:p>
            <a:r>
              <a:rPr lang="en-GB" sz="1400" b="1" smtClean="0">
                <a:solidFill>
                  <a:srgbClr val="000066"/>
                </a:solidFill>
                <a:latin typeface="Verdana" pitchFamily="34" charset="0"/>
                <a:ea typeface="Verdana" pitchFamily="34" charset="0"/>
                <a:cs typeface="Verdana" pitchFamily="34" charset="0"/>
              </a:rPr>
              <a:t>	3,4	A413</a:t>
            </a:r>
          </a:p>
          <a:p>
            <a:r>
              <a:rPr lang="en-GB" sz="1400" b="1" smtClean="0">
                <a:solidFill>
                  <a:srgbClr val="000066"/>
                </a:solidFill>
                <a:latin typeface="Verdana" pitchFamily="34" charset="0"/>
                <a:ea typeface="Verdana" pitchFamily="34" charset="0"/>
                <a:cs typeface="Verdana" pitchFamily="34" charset="0"/>
              </a:rPr>
              <a:t>	5,6	Rocky Lane</a:t>
            </a:r>
          </a:p>
          <a:p>
            <a:r>
              <a:rPr lang="en-GB" sz="1400" b="1" smtClean="0">
                <a:solidFill>
                  <a:srgbClr val="000066"/>
                </a:solidFill>
                <a:latin typeface="Verdana" pitchFamily="34" charset="0"/>
                <a:ea typeface="Verdana" pitchFamily="34" charset="0"/>
                <a:cs typeface="Verdana" pitchFamily="34" charset="0"/>
              </a:rPr>
              <a:t>	7,8	Bowood Lane</a:t>
            </a:r>
          </a:p>
          <a:p>
            <a:r>
              <a:rPr lang="en-GB" sz="1400" b="1" smtClean="0">
                <a:solidFill>
                  <a:srgbClr val="000066"/>
                </a:solidFill>
                <a:latin typeface="Verdana" pitchFamily="34" charset="0"/>
                <a:ea typeface="Verdana" pitchFamily="34" charset="0"/>
                <a:cs typeface="Verdana" pitchFamily="34" charset="0"/>
              </a:rPr>
              <a:t>	9,10	Leather Lane</a:t>
            </a:r>
          </a:p>
          <a:p>
            <a:r>
              <a:rPr lang="en-GB" sz="1400" b="1" smtClean="0">
                <a:solidFill>
                  <a:srgbClr val="000066"/>
                </a:solidFill>
                <a:latin typeface="Verdana" pitchFamily="34" charset="0"/>
                <a:ea typeface="Verdana" pitchFamily="34" charset="0"/>
                <a:cs typeface="Verdana" pitchFamily="34" charset="0"/>
              </a:rPr>
              <a:t>	11,12	Potter Row</a:t>
            </a:r>
          </a:p>
          <a:p>
            <a:r>
              <a:rPr lang="en-GB" sz="1400" b="1" smtClean="0">
                <a:solidFill>
                  <a:srgbClr val="000066"/>
                </a:solidFill>
                <a:latin typeface="Verdana" pitchFamily="34" charset="0"/>
                <a:ea typeface="Verdana" pitchFamily="34" charset="0"/>
                <a:cs typeface="Verdana" pitchFamily="34" charset="0"/>
              </a:rPr>
              <a:t>	13-16	South Heath</a:t>
            </a:r>
          </a:p>
          <a:p>
            <a:r>
              <a:rPr lang="en-GB" sz="1400" b="1" smtClean="0">
                <a:solidFill>
                  <a:srgbClr val="000066"/>
                </a:solidFill>
                <a:latin typeface="Verdana" pitchFamily="34" charset="0"/>
                <a:ea typeface="Verdana" pitchFamily="34" charset="0"/>
                <a:cs typeface="Verdana" pitchFamily="34" charset="0"/>
              </a:rPr>
              <a:t>	17,18	Frith Hill</a:t>
            </a:r>
          </a:p>
          <a:p>
            <a:r>
              <a:rPr lang="en-GB" sz="1400" b="1" smtClean="0">
                <a:solidFill>
                  <a:srgbClr val="000066"/>
                </a:solidFill>
                <a:latin typeface="Verdana" pitchFamily="34" charset="0"/>
                <a:ea typeface="Verdana" pitchFamily="34" charset="0"/>
                <a:cs typeface="Verdana" pitchFamily="34" charset="0"/>
              </a:rPr>
              <a:t>	19,20	B485</a:t>
            </a:r>
          </a:p>
          <a:p>
            <a:r>
              <a:rPr lang="en-GB" sz="1400" b="1" smtClean="0">
                <a:solidFill>
                  <a:srgbClr val="000066"/>
                </a:solidFill>
                <a:latin typeface="Verdana" pitchFamily="34" charset="0"/>
                <a:ea typeface="Verdana" pitchFamily="34" charset="0"/>
                <a:cs typeface="Verdana" pitchFamily="34" charset="0"/>
              </a:rPr>
              <a:t>	21,22	Hyde Lane</a:t>
            </a:r>
          </a:p>
          <a:p>
            <a:r>
              <a:rPr lang="en-GB" sz="1400" b="1" smtClean="0">
                <a:solidFill>
                  <a:srgbClr val="000066"/>
                </a:solidFill>
                <a:latin typeface="Verdana" pitchFamily="34" charset="0"/>
                <a:ea typeface="Verdana" pitchFamily="34" charset="0"/>
                <a:cs typeface="Verdana" pitchFamily="34" charset="0"/>
              </a:rPr>
              <a:t>	23,24	Hyde Heath Road</a:t>
            </a:r>
          </a:p>
          <a:p>
            <a:r>
              <a:rPr lang="en-GB" sz="1400" b="1" smtClean="0">
                <a:solidFill>
                  <a:srgbClr val="000066"/>
                </a:solidFill>
                <a:latin typeface="Verdana" pitchFamily="34" charset="0"/>
                <a:ea typeface="Verdana" pitchFamily="34" charset="0"/>
                <a:cs typeface="Verdana" pitchFamily="34" charset="0"/>
              </a:rPr>
              <a:t>	25	S.Heath – N.Portal access</a:t>
            </a:r>
          </a:p>
          <a:p>
            <a:r>
              <a:rPr lang="en-GB" sz="1400" b="1" smtClean="0">
                <a:solidFill>
                  <a:srgbClr val="000066"/>
                </a:solidFill>
                <a:latin typeface="Verdana" pitchFamily="34" charset="0"/>
                <a:ea typeface="Verdana" pitchFamily="34" charset="0"/>
                <a:cs typeface="Verdana" pitchFamily="34" charset="0"/>
              </a:rPr>
              <a:t>	26,27	Chilterns Tunnel – N Portal Access</a:t>
            </a:r>
          </a:p>
          <a:p>
            <a:r>
              <a:rPr lang="en-GB" sz="1400" b="1" smtClean="0">
                <a:solidFill>
                  <a:srgbClr val="000066"/>
                </a:solidFill>
                <a:latin typeface="Verdana" pitchFamily="34" charset="0"/>
                <a:ea typeface="Verdana" pitchFamily="34" charset="0"/>
                <a:cs typeface="Verdana" pitchFamily="34" charset="0"/>
              </a:rPr>
              <a:t> </a:t>
            </a:r>
          </a:p>
          <a:p>
            <a:r>
              <a:rPr lang="en-GB" sz="1400" b="1" smtClean="0">
                <a:solidFill>
                  <a:srgbClr val="000066"/>
                </a:solidFill>
                <a:latin typeface="Verdana" pitchFamily="34" charset="0"/>
                <a:ea typeface="Verdana" pitchFamily="34" charset="0"/>
                <a:cs typeface="Verdana" pitchFamily="34" charset="0"/>
              </a:rPr>
              <a:t>To Do</a:t>
            </a:r>
          </a:p>
          <a:p>
            <a:r>
              <a:rPr lang="en-GB" sz="1400" b="1" smtClean="0">
                <a:solidFill>
                  <a:srgbClr val="000066"/>
                </a:solidFill>
                <a:latin typeface="Verdana" pitchFamily="34" charset="0"/>
                <a:ea typeface="Verdana" pitchFamily="34" charset="0"/>
                <a:cs typeface="Verdana" pitchFamily="34" charset="0"/>
              </a:rPr>
              <a:t>		Spoil Dump, Hunts Green ?</a:t>
            </a:r>
          </a:p>
          <a:p>
            <a:endParaRPr lang="en-GB" sz="1400" b="1" smtClean="0">
              <a:solidFill>
                <a:srgbClr val="000066"/>
              </a:solidFill>
              <a:latin typeface="Verdana" pitchFamily="34" charset="0"/>
              <a:ea typeface="Verdana" pitchFamily="34" charset="0"/>
              <a:cs typeface="Verdana"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B485 (Chesham – Gt. Missenden Road)</a:t>
            </a:r>
            <a:endParaRPr lang="en-GB" dirty="0"/>
          </a:p>
        </p:txBody>
      </p:sp>
      <p:pic>
        <p:nvPicPr>
          <p:cNvPr id="3" name="Picture 2" descr="B485_2.jpg"/>
          <p:cNvPicPr>
            <a:picLocks noChangeAspect="1"/>
          </p:cNvPicPr>
          <p:nvPr/>
        </p:nvPicPr>
        <p:blipFill>
          <a:blip r:embed="rId2" cstate="print"/>
          <a:stretch>
            <a:fillRect/>
          </a:stretch>
        </p:blipFill>
        <p:spPr>
          <a:xfrm>
            <a:off x="179512" y="1052736"/>
            <a:ext cx="4191000" cy="2695575"/>
          </a:xfrm>
          <a:prstGeom prst="rect">
            <a:avLst/>
          </a:prstGeom>
        </p:spPr>
      </p:pic>
      <p:pic>
        <p:nvPicPr>
          <p:cNvPr id="4" name="Picture 3" descr="B485_1.jpg"/>
          <p:cNvPicPr>
            <a:picLocks noChangeAspect="1"/>
          </p:cNvPicPr>
          <p:nvPr/>
        </p:nvPicPr>
        <p:blipFill>
          <a:blip r:embed="rId3" cstate="print"/>
          <a:stretch>
            <a:fillRect/>
          </a:stretch>
        </p:blipFill>
        <p:spPr>
          <a:xfrm>
            <a:off x="5724128" y="2276872"/>
            <a:ext cx="2987427" cy="2521422"/>
          </a:xfrm>
          <a:prstGeom prst="rect">
            <a:avLst/>
          </a:prstGeom>
        </p:spPr>
      </p:pic>
      <p:pic>
        <p:nvPicPr>
          <p:cNvPr id="5" name="Picture 4" descr="B485_3.jpg"/>
          <p:cNvPicPr>
            <a:picLocks noChangeAspect="1"/>
          </p:cNvPicPr>
          <p:nvPr/>
        </p:nvPicPr>
        <p:blipFill>
          <a:blip r:embed="rId4" cstate="print"/>
          <a:stretch>
            <a:fillRect/>
          </a:stretch>
        </p:blipFill>
        <p:spPr>
          <a:xfrm>
            <a:off x="179513" y="4077072"/>
            <a:ext cx="4199308" cy="2558430"/>
          </a:xfrm>
          <a:prstGeom prst="rect">
            <a:avLst/>
          </a:prstGeom>
        </p:spPr>
      </p:pic>
      <p:sp>
        <p:nvSpPr>
          <p:cNvPr id="6" name="TextBox 5"/>
          <p:cNvSpPr txBox="1"/>
          <p:nvPr/>
        </p:nvSpPr>
        <p:spPr>
          <a:xfrm>
            <a:off x="4615196" y="1124744"/>
            <a:ext cx="4528804" cy="738664"/>
          </a:xfrm>
          <a:prstGeom prst="rect">
            <a:avLst/>
          </a:prstGeom>
          <a:noFill/>
        </p:spPr>
        <p:txBody>
          <a:bodyPr wrap="none" rtlCol="0">
            <a:spAutoFit/>
          </a:bodyPr>
          <a:lstStyle/>
          <a:p>
            <a:r>
              <a:rPr lang="en-GB" sz="1400" b="1" dirty="0" smtClean="0">
                <a:solidFill>
                  <a:srgbClr val="000066"/>
                </a:solidFill>
                <a:latin typeface="Verdana" pitchFamily="34" charset="0"/>
                <a:ea typeface="Verdana" pitchFamily="34" charset="0"/>
                <a:cs typeface="Verdana" pitchFamily="34" charset="0"/>
                <a:sym typeface="Wingdings"/>
              </a:rPr>
              <a:t>  </a:t>
            </a:r>
            <a:r>
              <a:rPr lang="en-GB" sz="1400" b="1" dirty="0" smtClean="0">
                <a:solidFill>
                  <a:srgbClr val="000066"/>
                </a:solidFill>
                <a:latin typeface="Verdana" pitchFamily="34" charset="0"/>
                <a:ea typeface="Verdana" pitchFamily="34" charset="0"/>
                <a:cs typeface="Verdana" pitchFamily="34" charset="0"/>
              </a:rPr>
              <a:t>Peak hour tailbacks at junction with </a:t>
            </a:r>
          </a:p>
          <a:p>
            <a:r>
              <a:rPr lang="en-GB" sz="1400" b="1" dirty="0" smtClean="0">
                <a:solidFill>
                  <a:srgbClr val="000066"/>
                </a:solidFill>
                <a:latin typeface="Verdana" pitchFamily="34" charset="0"/>
                <a:ea typeface="Verdana" pitchFamily="34" charset="0"/>
                <a:cs typeface="Verdana" pitchFamily="34" charset="0"/>
              </a:rPr>
              <a:t>A413 already vastly exceed the predictions</a:t>
            </a:r>
          </a:p>
          <a:p>
            <a:r>
              <a:rPr lang="en-GB" sz="1400" b="1" dirty="0" smtClean="0">
                <a:solidFill>
                  <a:srgbClr val="000066"/>
                </a:solidFill>
                <a:latin typeface="Verdana" pitchFamily="34" charset="0"/>
                <a:ea typeface="Verdana" pitchFamily="34" charset="0"/>
                <a:cs typeface="Verdana" pitchFamily="34" charset="0"/>
              </a:rPr>
              <a:t>made in the ES.</a:t>
            </a:r>
          </a:p>
        </p:txBody>
      </p:sp>
      <p:sp>
        <p:nvSpPr>
          <p:cNvPr id="7" name="TextBox 6"/>
          <p:cNvSpPr txBox="1"/>
          <p:nvPr/>
        </p:nvSpPr>
        <p:spPr>
          <a:xfrm>
            <a:off x="4788024" y="5373216"/>
            <a:ext cx="4123245" cy="738664"/>
          </a:xfrm>
          <a:prstGeom prst="rect">
            <a:avLst/>
          </a:prstGeom>
          <a:noFill/>
        </p:spPr>
        <p:txBody>
          <a:bodyPr wrap="none" rtlCol="0">
            <a:spAutoFit/>
          </a:bodyPr>
          <a:lstStyle/>
          <a:p>
            <a:pPr>
              <a:buFont typeface="Wingdings"/>
              <a:buChar char="ß"/>
            </a:pPr>
            <a:r>
              <a:rPr lang="en-GB" sz="1400" b="1" dirty="0" smtClean="0">
                <a:solidFill>
                  <a:srgbClr val="000066"/>
                </a:solidFill>
                <a:latin typeface="Verdana" pitchFamily="34" charset="0"/>
                <a:ea typeface="Verdana" pitchFamily="34" charset="0"/>
                <a:cs typeface="Verdana" pitchFamily="34" charset="0"/>
                <a:sym typeface="Wingdings"/>
              </a:rPr>
              <a:t>The B485 passes through Chesham</a:t>
            </a:r>
            <a:br>
              <a:rPr lang="en-GB" sz="1400" b="1" dirty="0" smtClean="0">
                <a:solidFill>
                  <a:srgbClr val="000066"/>
                </a:solidFill>
                <a:latin typeface="Verdana" pitchFamily="34" charset="0"/>
                <a:ea typeface="Verdana" pitchFamily="34" charset="0"/>
                <a:cs typeface="Verdana" pitchFamily="34" charset="0"/>
                <a:sym typeface="Wingdings"/>
              </a:rPr>
            </a:br>
            <a:r>
              <a:rPr lang="en-GB" sz="1400" b="1" dirty="0" smtClean="0">
                <a:solidFill>
                  <a:srgbClr val="000066"/>
                </a:solidFill>
                <a:latin typeface="Verdana" pitchFamily="34" charset="0"/>
                <a:ea typeface="Verdana" pitchFamily="34" charset="0"/>
                <a:cs typeface="Verdana" pitchFamily="34" charset="0"/>
                <a:sym typeface="Wingdings"/>
              </a:rPr>
              <a:t>Old Town. Requests for a ban on HGVs </a:t>
            </a:r>
          </a:p>
          <a:p>
            <a:r>
              <a:rPr lang="en-GB" sz="1400" b="1" dirty="0" smtClean="0">
                <a:solidFill>
                  <a:srgbClr val="000066"/>
                </a:solidFill>
                <a:latin typeface="Verdana" pitchFamily="34" charset="0"/>
                <a:ea typeface="Verdana" pitchFamily="34" charset="0"/>
                <a:cs typeface="Verdana" pitchFamily="34" charset="0"/>
              </a:rPr>
              <a:t>have not been successful.</a:t>
            </a:r>
          </a:p>
        </p:txBody>
      </p:sp>
      <p:sp>
        <p:nvSpPr>
          <p:cNvPr id="8" name="TextBox 7"/>
          <p:cNvSpPr txBox="1"/>
          <p:nvPr/>
        </p:nvSpPr>
        <p:spPr>
          <a:xfrm>
            <a:off x="5868144" y="4077072"/>
            <a:ext cx="2595582" cy="600164"/>
          </a:xfrm>
          <a:prstGeom prst="rect">
            <a:avLst/>
          </a:prstGeom>
          <a:noFill/>
        </p:spPr>
        <p:txBody>
          <a:bodyPr wrap="none" rtlCol="0">
            <a:spAutoFit/>
          </a:bodyPr>
          <a:lstStyle/>
          <a:p>
            <a:pPr algn="ctr"/>
            <a:r>
              <a:rPr lang="en-GB" sz="1100" b="1" dirty="0" smtClean="0">
                <a:solidFill>
                  <a:schemeClr val="bg1"/>
                </a:solidFill>
                <a:latin typeface="Verdana" pitchFamily="34" charset="0"/>
                <a:ea typeface="Verdana" pitchFamily="34" charset="0"/>
                <a:cs typeface="Verdana" pitchFamily="34" charset="0"/>
              </a:rPr>
              <a:t>Footpath from Frith Hill to Gt.</a:t>
            </a:r>
            <a:br>
              <a:rPr lang="en-GB" sz="1100" b="1" dirty="0" smtClean="0">
                <a:solidFill>
                  <a:schemeClr val="bg1"/>
                </a:solidFill>
                <a:latin typeface="Verdana" pitchFamily="34" charset="0"/>
                <a:ea typeface="Verdana" pitchFamily="34" charset="0"/>
                <a:cs typeface="Verdana" pitchFamily="34" charset="0"/>
              </a:rPr>
            </a:br>
            <a:r>
              <a:rPr lang="en-GB" sz="1100" b="1" dirty="0" smtClean="0">
                <a:solidFill>
                  <a:schemeClr val="bg1"/>
                </a:solidFill>
                <a:latin typeface="Verdana" pitchFamily="34" charset="0"/>
                <a:ea typeface="Verdana" pitchFamily="34" charset="0"/>
                <a:cs typeface="Verdana" pitchFamily="34" charset="0"/>
              </a:rPr>
              <a:t>Missenden, passing under the </a:t>
            </a:r>
            <a:br>
              <a:rPr lang="en-GB" sz="1100" b="1" dirty="0" smtClean="0">
                <a:solidFill>
                  <a:schemeClr val="bg1"/>
                </a:solidFill>
                <a:latin typeface="Verdana" pitchFamily="34" charset="0"/>
                <a:ea typeface="Verdana" pitchFamily="34" charset="0"/>
                <a:cs typeface="Verdana" pitchFamily="34" charset="0"/>
              </a:rPr>
            </a:br>
            <a:r>
              <a:rPr lang="en-GB" sz="1100" b="1" dirty="0" smtClean="0">
                <a:solidFill>
                  <a:schemeClr val="bg1"/>
                </a:solidFill>
                <a:latin typeface="Verdana" pitchFamily="34" charset="0"/>
                <a:ea typeface="Verdana" pitchFamily="34" charset="0"/>
                <a:cs typeface="Verdana" pitchFamily="34" charset="0"/>
              </a:rPr>
              <a:t>B484 &amp; A413</a:t>
            </a:r>
          </a:p>
        </p:txBody>
      </p:sp>
      <p:pic>
        <p:nvPicPr>
          <p:cNvPr id="10" name="Picture 9" descr="B485_table.png"/>
          <p:cNvPicPr>
            <a:picLocks noChangeAspect="1"/>
          </p:cNvPicPr>
          <p:nvPr/>
        </p:nvPicPr>
        <p:blipFill>
          <a:blip r:embed="rId5" cstate="print"/>
          <a:stretch>
            <a:fillRect/>
          </a:stretch>
        </p:blipFill>
        <p:spPr>
          <a:xfrm>
            <a:off x="179512" y="2996952"/>
            <a:ext cx="2539683" cy="952381"/>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Hyde Lane</a:t>
            </a:r>
            <a:endParaRPr lang="en-GB" dirty="0"/>
          </a:p>
        </p:txBody>
      </p:sp>
      <p:pic>
        <p:nvPicPr>
          <p:cNvPr id="3" name="Picture 2" descr="HL_Map.jpg"/>
          <p:cNvPicPr>
            <a:picLocks noChangeAspect="1"/>
          </p:cNvPicPr>
          <p:nvPr/>
        </p:nvPicPr>
        <p:blipFill>
          <a:blip r:embed="rId2" cstate="print"/>
          <a:stretch>
            <a:fillRect/>
          </a:stretch>
        </p:blipFill>
        <p:spPr>
          <a:xfrm>
            <a:off x="395536" y="908720"/>
            <a:ext cx="2591778" cy="5733256"/>
          </a:xfrm>
          <a:prstGeom prst="rect">
            <a:avLst/>
          </a:prstGeom>
        </p:spPr>
      </p:pic>
      <p:pic>
        <p:nvPicPr>
          <p:cNvPr id="4" name="Picture 3" descr="HL_A.jpg"/>
          <p:cNvPicPr>
            <a:picLocks noChangeAspect="1"/>
          </p:cNvPicPr>
          <p:nvPr/>
        </p:nvPicPr>
        <p:blipFill>
          <a:blip r:embed="rId3" cstate="print"/>
          <a:stretch>
            <a:fillRect/>
          </a:stretch>
        </p:blipFill>
        <p:spPr>
          <a:xfrm>
            <a:off x="3131840" y="980728"/>
            <a:ext cx="5829300" cy="5400675"/>
          </a:xfrm>
          <a:prstGeom prst="rect">
            <a:avLst/>
          </a:prstGeom>
        </p:spPr>
      </p:pic>
      <p:sp>
        <p:nvSpPr>
          <p:cNvPr id="5" name="TextBox 4"/>
          <p:cNvSpPr txBox="1"/>
          <p:nvPr/>
        </p:nvSpPr>
        <p:spPr>
          <a:xfrm>
            <a:off x="3419872" y="4653136"/>
            <a:ext cx="4238661" cy="1384995"/>
          </a:xfrm>
          <a:prstGeom prst="rect">
            <a:avLst/>
          </a:prstGeom>
          <a:noFill/>
        </p:spPr>
        <p:txBody>
          <a:bodyPr wrap="none" rtlCol="0">
            <a:spAutoFit/>
          </a:bodyPr>
          <a:lstStyle/>
          <a:p>
            <a:r>
              <a:rPr lang="en-GB" sz="1400" b="1" dirty="0" smtClean="0">
                <a:solidFill>
                  <a:srgbClr val="000066"/>
                </a:solidFill>
                <a:latin typeface="Verdana" pitchFamily="34" charset="0"/>
                <a:ea typeface="Verdana" pitchFamily="34" charset="0"/>
                <a:cs typeface="Verdana" pitchFamily="34" charset="0"/>
              </a:rPr>
              <a:t>A quiet single track road connecting</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the B485 and A413 – to be closed for a</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year while a new bridge is constructed.</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The lower access is to an area of ‘offset’</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planting</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L_1.jpg"/>
          <p:cNvPicPr>
            <a:picLocks noChangeAspect="1"/>
          </p:cNvPicPr>
          <p:nvPr/>
        </p:nvPicPr>
        <p:blipFill>
          <a:blip r:embed="rId2" cstate="print"/>
          <a:stretch>
            <a:fillRect/>
          </a:stretch>
        </p:blipFill>
        <p:spPr>
          <a:xfrm>
            <a:off x="179512" y="908720"/>
            <a:ext cx="6552728" cy="3424507"/>
          </a:xfrm>
          <a:prstGeom prst="rect">
            <a:avLst/>
          </a:prstGeom>
        </p:spPr>
      </p:pic>
      <p:sp>
        <p:nvSpPr>
          <p:cNvPr id="2" name="Title 1"/>
          <p:cNvSpPr>
            <a:spLocks noGrp="1"/>
          </p:cNvSpPr>
          <p:nvPr>
            <p:ph type="title"/>
          </p:nvPr>
        </p:nvSpPr>
        <p:spPr/>
        <p:txBody>
          <a:bodyPr/>
          <a:lstStyle/>
          <a:p>
            <a:r>
              <a:rPr lang="en-GB" dirty="0" smtClean="0"/>
              <a:t>Hyde Lane</a:t>
            </a:r>
            <a:endParaRPr lang="en-GB" dirty="0"/>
          </a:p>
        </p:txBody>
      </p:sp>
      <p:pic>
        <p:nvPicPr>
          <p:cNvPr id="4" name="Picture 3" descr="HL_2.jpg"/>
          <p:cNvPicPr>
            <a:picLocks noChangeAspect="1"/>
          </p:cNvPicPr>
          <p:nvPr/>
        </p:nvPicPr>
        <p:blipFill>
          <a:blip r:embed="rId3" cstate="print"/>
          <a:stretch>
            <a:fillRect/>
          </a:stretch>
        </p:blipFill>
        <p:spPr>
          <a:xfrm>
            <a:off x="4716016" y="3068960"/>
            <a:ext cx="4129185" cy="3628678"/>
          </a:xfrm>
          <a:prstGeom prst="rect">
            <a:avLst/>
          </a:prstGeom>
        </p:spPr>
      </p:pic>
      <p:sp>
        <p:nvSpPr>
          <p:cNvPr id="5" name="TextBox 4"/>
          <p:cNvSpPr txBox="1"/>
          <p:nvPr/>
        </p:nvSpPr>
        <p:spPr>
          <a:xfrm>
            <a:off x="6876256" y="1124744"/>
            <a:ext cx="2167581" cy="738664"/>
          </a:xfrm>
          <a:prstGeom prst="rect">
            <a:avLst/>
          </a:prstGeom>
          <a:noFill/>
        </p:spPr>
        <p:txBody>
          <a:bodyPr wrap="none" rtlCol="0">
            <a:spAutoFit/>
          </a:bodyPr>
          <a:lstStyle/>
          <a:p>
            <a:r>
              <a:rPr lang="en-GB" sz="1400" b="1" dirty="0" smtClean="0">
                <a:solidFill>
                  <a:srgbClr val="000066"/>
                </a:solidFill>
                <a:latin typeface="Verdana" pitchFamily="34" charset="0"/>
                <a:ea typeface="Verdana" pitchFamily="34" charset="0"/>
                <a:cs typeface="Verdana" pitchFamily="34" charset="0"/>
                <a:sym typeface="Wingdings"/>
              </a:rPr>
              <a:t>  The White Van </a:t>
            </a:r>
            <a:br>
              <a:rPr lang="en-GB" sz="1400" b="1" dirty="0" smtClean="0">
                <a:solidFill>
                  <a:srgbClr val="000066"/>
                </a:solidFill>
                <a:latin typeface="Verdana" pitchFamily="34" charset="0"/>
                <a:ea typeface="Verdana" pitchFamily="34" charset="0"/>
                <a:cs typeface="Verdana" pitchFamily="34" charset="0"/>
                <a:sym typeface="Wingdings"/>
              </a:rPr>
            </a:br>
            <a:r>
              <a:rPr lang="en-GB" sz="1400" b="1" dirty="0" smtClean="0">
                <a:solidFill>
                  <a:srgbClr val="000066"/>
                </a:solidFill>
                <a:latin typeface="Verdana" pitchFamily="34" charset="0"/>
                <a:ea typeface="Verdana" pitchFamily="34" charset="0"/>
                <a:cs typeface="Verdana" pitchFamily="34" charset="0"/>
                <a:sym typeface="Wingdings"/>
              </a:rPr>
              <a:t>marks the crossing </a:t>
            </a:r>
            <a:br>
              <a:rPr lang="en-GB" sz="1400" b="1" dirty="0" smtClean="0">
                <a:solidFill>
                  <a:srgbClr val="000066"/>
                </a:solidFill>
                <a:latin typeface="Verdana" pitchFamily="34" charset="0"/>
                <a:ea typeface="Verdana" pitchFamily="34" charset="0"/>
                <a:cs typeface="Verdana" pitchFamily="34" charset="0"/>
                <a:sym typeface="Wingdings"/>
              </a:rPr>
            </a:br>
            <a:r>
              <a:rPr lang="en-GB" sz="1400" b="1" dirty="0" smtClean="0">
                <a:solidFill>
                  <a:srgbClr val="000066"/>
                </a:solidFill>
                <a:latin typeface="Verdana" pitchFamily="34" charset="0"/>
                <a:ea typeface="Verdana" pitchFamily="34" charset="0"/>
                <a:cs typeface="Verdana" pitchFamily="34" charset="0"/>
                <a:sym typeface="Wingdings"/>
              </a:rPr>
              <a:t>point</a:t>
            </a:r>
            <a:endParaRPr lang="en-GB" sz="1400" b="1" dirty="0" smtClean="0">
              <a:solidFill>
                <a:srgbClr val="000066"/>
              </a:solidFill>
              <a:latin typeface="Verdana" pitchFamily="34" charset="0"/>
              <a:ea typeface="Verdana" pitchFamily="34" charset="0"/>
              <a:cs typeface="Verdana" pitchFamily="34" charset="0"/>
            </a:endParaRPr>
          </a:p>
        </p:txBody>
      </p:sp>
      <p:sp>
        <p:nvSpPr>
          <p:cNvPr id="6" name="TextBox 5"/>
          <p:cNvSpPr txBox="1"/>
          <p:nvPr/>
        </p:nvSpPr>
        <p:spPr>
          <a:xfrm>
            <a:off x="251520" y="4581128"/>
            <a:ext cx="4286751" cy="1600438"/>
          </a:xfrm>
          <a:prstGeom prst="rect">
            <a:avLst/>
          </a:prstGeom>
          <a:noFill/>
        </p:spPr>
        <p:txBody>
          <a:bodyPr wrap="none" rtlCol="0">
            <a:spAutoFit/>
          </a:bodyPr>
          <a:lstStyle/>
          <a:p>
            <a:r>
              <a:rPr lang="en-GB" sz="1400" b="1" dirty="0" smtClean="0">
                <a:solidFill>
                  <a:srgbClr val="000066"/>
                </a:solidFill>
                <a:latin typeface="Verdana" pitchFamily="34" charset="0"/>
                <a:ea typeface="Verdana" pitchFamily="34" charset="0"/>
                <a:cs typeface="Verdana" pitchFamily="34" charset="0"/>
              </a:rPr>
              <a:t>This section is used to access ‘offset’    </a:t>
            </a:r>
            <a:r>
              <a:rPr lang="en-GB" sz="1400" b="1" dirty="0" smtClean="0">
                <a:solidFill>
                  <a:srgbClr val="000066"/>
                </a:solidFill>
                <a:latin typeface="Verdana" pitchFamily="34" charset="0"/>
                <a:ea typeface="Verdana" pitchFamily="34" charset="0"/>
                <a:cs typeface="Verdana" pitchFamily="34" charset="0"/>
                <a:sym typeface="Wingdings"/>
              </a:rPr>
              <a:t></a:t>
            </a:r>
            <a:r>
              <a:rPr lang="en-GB" sz="1400" b="1" dirty="0" smtClean="0">
                <a:solidFill>
                  <a:srgbClr val="000066"/>
                </a:solidFill>
                <a:latin typeface="Verdana" pitchFamily="34" charset="0"/>
                <a:ea typeface="Verdana" pitchFamily="34" charset="0"/>
                <a:cs typeface="Verdana" pitchFamily="34" charset="0"/>
              </a:rPr>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planting. No amount of offsetting would</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compensate for any damage to these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hedgerows.</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Hyde Lane joins the A413 on the bend at</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Deep Mill bridge – a known accident</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blackspot.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Hyde Heath Road</a:t>
            </a:r>
            <a:endParaRPr lang="en-GB" dirty="0"/>
          </a:p>
        </p:txBody>
      </p:sp>
      <p:pic>
        <p:nvPicPr>
          <p:cNvPr id="3" name="Picture 2" descr="HHR_Map.jpg"/>
          <p:cNvPicPr>
            <a:picLocks noChangeAspect="1"/>
          </p:cNvPicPr>
          <p:nvPr/>
        </p:nvPicPr>
        <p:blipFill>
          <a:blip r:embed="rId2" cstate="print"/>
          <a:stretch>
            <a:fillRect/>
          </a:stretch>
        </p:blipFill>
        <p:spPr>
          <a:xfrm>
            <a:off x="323528" y="1124744"/>
            <a:ext cx="6552728" cy="3474588"/>
          </a:xfrm>
          <a:prstGeom prst="rect">
            <a:avLst/>
          </a:prstGeom>
        </p:spPr>
      </p:pic>
      <p:pic>
        <p:nvPicPr>
          <p:cNvPr id="4" name="Picture 3" descr="HHR_A.jpg"/>
          <p:cNvPicPr>
            <a:picLocks noChangeAspect="1"/>
          </p:cNvPicPr>
          <p:nvPr/>
        </p:nvPicPr>
        <p:blipFill>
          <a:blip r:embed="rId3" cstate="print"/>
          <a:stretch>
            <a:fillRect/>
          </a:stretch>
        </p:blipFill>
        <p:spPr>
          <a:xfrm>
            <a:off x="5076056" y="3995015"/>
            <a:ext cx="3823860" cy="2513666"/>
          </a:xfrm>
          <a:prstGeom prst="rect">
            <a:avLst/>
          </a:prstGeom>
        </p:spPr>
      </p:pic>
      <p:sp>
        <p:nvSpPr>
          <p:cNvPr id="5" name="TextBox 4"/>
          <p:cNvSpPr txBox="1"/>
          <p:nvPr/>
        </p:nvSpPr>
        <p:spPr>
          <a:xfrm>
            <a:off x="5220072" y="1844824"/>
            <a:ext cx="3837910" cy="738664"/>
          </a:xfrm>
          <a:prstGeom prst="rect">
            <a:avLst/>
          </a:prstGeom>
          <a:noFill/>
        </p:spPr>
        <p:txBody>
          <a:bodyPr wrap="none" rtlCol="0">
            <a:spAutoFit/>
          </a:bodyPr>
          <a:lstStyle/>
          <a:p>
            <a:r>
              <a:rPr lang="en-GB" sz="1400" b="1" dirty="0" smtClean="0">
                <a:solidFill>
                  <a:srgbClr val="000066"/>
                </a:solidFill>
                <a:latin typeface="Verdana" pitchFamily="34" charset="0"/>
                <a:ea typeface="Verdana" pitchFamily="34" charset="0"/>
                <a:cs typeface="Verdana" pitchFamily="34" charset="0"/>
              </a:rPr>
              <a:t>Hyde Heath Road is the main route</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out of the village towards Aylesbury</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and Wendover (via B485 &amp; A413 )</a:t>
            </a:r>
          </a:p>
        </p:txBody>
      </p:sp>
      <p:sp>
        <p:nvSpPr>
          <p:cNvPr id="6" name="TextBox 5"/>
          <p:cNvSpPr txBox="1"/>
          <p:nvPr/>
        </p:nvSpPr>
        <p:spPr>
          <a:xfrm>
            <a:off x="7380312" y="5373216"/>
            <a:ext cx="1258678" cy="477054"/>
          </a:xfrm>
          <a:prstGeom prst="rect">
            <a:avLst/>
          </a:prstGeom>
          <a:noFill/>
        </p:spPr>
        <p:txBody>
          <a:bodyPr wrap="none" rtlCol="0">
            <a:spAutoFit/>
          </a:bodyPr>
          <a:lstStyle/>
          <a:p>
            <a:pPr algn="ctr"/>
            <a:r>
              <a:rPr lang="en-GB" sz="1100" b="1" dirty="0" smtClean="0">
                <a:solidFill>
                  <a:srgbClr val="000066"/>
                </a:solidFill>
                <a:latin typeface="Verdana" pitchFamily="34" charset="0"/>
                <a:ea typeface="Verdana" pitchFamily="34" charset="0"/>
                <a:cs typeface="Verdana" pitchFamily="34" charset="0"/>
              </a:rPr>
              <a:t>Hyde Heath </a:t>
            </a:r>
            <a:r>
              <a:rPr lang="en-GB" sz="1400" b="1" baseline="50000" dirty="0" smtClean="0">
                <a:solidFill>
                  <a:srgbClr val="000066"/>
                </a:solidFill>
                <a:latin typeface="Verdana" pitchFamily="34" charset="0"/>
                <a:ea typeface="Verdana" pitchFamily="34" charset="0"/>
                <a:cs typeface="Verdana" pitchFamily="34" charset="0"/>
                <a:sym typeface="Wingdings"/>
              </a:rPr>
              <a:t></a:t>
            </a:r>
            <a:r>
              <a:rPr lang="en-GB" sz="1100" b="1" dirty="0" smtClean="0">
                <a:solidFill>
                  <a:srgbClr val="000066"/>
                </a:solidFill>
                <a:latin typeface="Verdana" pitchFamily="34" charset="0"/>
                <a:ea typeface="Verdana" pitchFamily="34" charset="0"/>
                <a:cs typeface="Verdana" pitchFamily="34" charset="0"/>
              </a:rPr>
              <a:t/>
            </a:r>
            <a:br>
              <a:rPr lang="en-GB" sz="1100" b="1" dirty="0" smtClean="0">
                <a:solidFill>
                  <a:srgbClr val="000066"/>
                </a:solidFill>
                <a:latin typeface="Verdana" pitchFamily="34" charset="0"/>
                <a:ea typeface="Verdana" pitchFamily="34" charset="0"/>
                <a:cs typeface="Verdana" pitchFamily="34" charset="0"/>
              </a:rPr>
            </a:br>
            <a:r>
              <a:rPr lang="en-GB" sz="1100" b="1" dirty="0" smtClean="0">
                <a:solidFill>
                  <a:srgbClr val="000066"/>
                </a:solidFill>
                <a:latin typeface="Verdana" pitchFamily="34" charset="0"/>
                <a:ea typeface="Verdana" pitchFamily="34" charset="0"/>
                <a:cs typeface="Verdana" pitchFamily="34" charset="0"/>
              </a:rPr>
              <a:t>Road</a:t>
            </a:r>
          </a:p>
        </p:txBody>
      </p:sp>
      <p:sp>
        <p:nvSpPr>
          <p:cNvPr id="7" name="TextBox 6"/>
          <p:cNvSpPr txBox="1"/>
          <p:nvPr/>
        </p:nvSpPr>
        <p:spPr>
          <a:xfrm>
            <a:off x="1331640" y="5373216"/>
            <a:ext cx="3725700" cy="523220"/>
          </a:xfrm>
          <a:prstGeom prst="rect">
            <a:avLst/>
          </a:prstGeom>
          <a:noFill/>
        </p:spPr>
        <p:txBody>
          <a:bodyPr wrap="none" rtlCol="0">
            <a:spAutoFit/>
          </a:bodyPr>
          <a:lstStyle/>
          <a:p>
            <a:pPr algn="r"/>
            <a:r>
              <a:rPr lang="en-GB" sz="1400" b="1" dirty="0" smtClean="0">
                <a:solidFill>
                  <a:srgbClr val="000066"/>
                </a:solidFill>
                <a:latin typeface="Verdana" pitchFamily="34" charset="0"/>
                <a:ea typeface="Verdana" pitchFamily="34" charset="0"/>
                <a:cs typeface="Verdana" pitchFamily="34" charset="0"/>
              </a:rPr>
              <a:t>Mantle’s Wood (foreground) and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Hyde End/B485 </a:t>
            </a:r>
            <a:r>
              <a:rPr lang="en-GB" sz="1400" b="1" dirty="0" smtClean="0">
                <a:solidFill>
                  <a:srgbClr val="000066"/>
                </a:solidFill>
                <a:latin typeface="Verdana" pitchFamily="34" charset="0"/>
                <a:ea typeface="Verdana" pitchFamily="34" charset="0"/>
                <a:cs typeface="Verdana" pitchFamily="34" charset="0"/>
                <a:sym typeface="Wingdings"/>
              </a:rPr>
              <a:t></a:t>
            </a:r>
            <a:endParaRPr lang="en-GB" sz="1400" b="1" dirty="0" smtClean="0">
              <a:solidFill>
                <a:srgbClr val="000066"/>
              </a:solidFill>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HR_1.jpg"/>
          <p:cNvPicPr>
            <a:picLocks noChangeAspect="1"/>
          </p:cNvPicPr>
          <p:nvPr/>
        </p:nvPicPr>
        <p:blipFill>
          <a:blip r:embed="rId2" cstate="print"/>
          <a:stretch>
            <a:fillRect/>
          </a:stretch>
        </p:blipFill>
        <p:spPr>
          <a:xfrm>
            <a:off x="3707904" y="3789040"/>
            <a:ext cx="4536504" cy="2791308"/>
          </a:xfrm>
          <a:prstGeom prst="rect">
            <a:avLst/>
          </a:prstGeom>
        </p:spPr>
      </p:pic>
      <p:pic>
        <p:nvPicPr>
          <p:cNvPr id="6" name="Picture 5" descr="HHR_3.jpg"/>
          <p:cNvPicPr>
            <a:picLocks noChangeAspect="1"/>
          </p:cNvPicPr>
          <p:nvPr/>
        </p:nvPicPr>
        <p:blipFill>
          <a:blip r:embed="rId3" cstate="print"/>
          <a:stretch>
            <a:fillRect/>
          </a:stretch>
        </p:blipFill>
        <p:spPr>
          <a:xfrm>
            <a:off x="5004048" y="1484784"/>
            <a:ext cx="3881809" cy="2361100"/>
          </a:xfrm>
          <a:prstGeom prst="rect">
            <a:avLst/>
          </a:prstGeom>
        </p:spPr>
      </p:pic>
      <p:sp>
        <p:nvSpPr>
          <p:cNvPr id="2" name="Title 1"/>
          <p:cNvSpPr>
            <a:spLocks noGrp="1"/>
          </p:cNvSpPr>
          <p:nvPr>
            <p:ph type="title"/>
          </p:nvPr>
        </p:nvSpPr>
        <p:spPr/>
        <p:txBody>
          <a:bodyPr/>
          <a:lstStyle/>
          <a:p>
            <a:r>
              <a:rPr lang="en-GB" dirty="0" smtClean="0"/>
              <a:t>Hyde Heath Road</a:t>
            </a:r>
            <a:endParaRPr lang="en-GB" dirty="0"/>
          </a:p>
        </p:txBody>
      </p:sp>
      <p:sp>
        <p:nvSpPr>
          <p:cNvPr id="4" name="TextBox 3"/>
          <p:cNvSpPr txBox="1"/>
          <p:nvPr/>
        </p:nvSpPr>
        <p:spPr>
          <a:xfrm>
            <a:off x="827584" y="836712"/>
            <a:ext cx="7813357" cy="523220"/>
          </a:xfrm>
          <a:prstGeom prst="rect">
            <a:avLst/>
          </a:prstGeom>
          <a:noFill/>
        </p:spPr>
        <p:txBody>
          <a:bodyPr wrap="none" rtlCol="0">
            <a:spAutoFit/>
          </a:bodyPr>
          <a:lstStyle/>
          <a:p>
            <a:pPr algn="ctr"/>
            <a:r>
              <a:rPr lang="en-GB" sz="1400" b="1" dirty="0" smtClean="0">
                <a:solidFill>
                  <a:srgbClr val="000066"/>
                </a:solidFill>
                <a:latin typeface="Verdana" pitchFamily="34" charset="0"/>
                <a:ea typeface="Verdana" pitchFamily="34" charset="0"/>
                <a:cs typeface="Verdana" pitchFamily="34" charset="0"/>
              </a:rPr>
              <a:t>This is the main construction route to the</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Chiltern’s Tunnel North Portal, and the permanent emergency access route.</a:t>
            </a:r>
          </a:p>
        </p:txBody>
      </p:sp>
      <p:pic>
        <p:nvPicPr>
          <p:cNvPr id="5" name="Picture 4" descr="HHR_2.jpg"/>
          <p:cNvPicPr>
            <a:picLocks noChangeAspect="1"/>
          </p:cNvPicPr>
          <p:nvPr/>
        </p:nvPicPr>
        <p:blipFill>
          <a:blip r:embed="rId4" cstate="print"/>
          <a:stretch>
            <a:fillRect/>
          </a:stretch>
        </p:blipFill>
        <p:spPr>
          <a:xfrm>
            <a:off x="179512" y="1988840"/>
            <a:ext cx="5336791" cy="2418151"/>
          </a:xfrm>
          <a:prstGeom prst="rect">
            <a:avLst/>
          </a:prstGeom>
        </p:spPr>
      </p:pic>
      <p:sp>
        <p:nvSpPr>
          <p:cNvPr id="7" name="TextBox 6"/>
          <p:cNvSpPr txBox="1"/>
          <p:nvPr/>
        </p:nvSpPr>
        <p:spPr>
          <a:xfrm>
            <a:off x="395536" y="4581128"/>
            <a:ext cx="2752741" cy="1754326"/>
          </a:xfrm>
          <a:prstGeom prst="rect">
            <a:avLst/>
          </a:prstGeom>
          <a:noFill/>
        </p:spPr>
        <p:txBody>
          <a:bodyPr wrap="none" rtlCol="0">
            <a:spAutoFit/>
          </a:bodyPr>
          <a:lstStyle/>
          <a:p>
            <a:pPr algn="r"/>
            <a:r>
              <a:rPr lang="en-GB" sz="1400" b="1" dirty="0" smtClean="0">
                <a:solidFill>
                  <a:srgbClr val="000066"/>
                </a:solidFill>
                <a:latin typeface="Verdana" pitchFamily="34" charset="0"/>
                <a:ea typeface="Verdana" pitchFamily="34" charset="0"/>
                <a:cs typeface="Verdana" pitchFamily="34" charset="0"/>
              </a:rPr>
              <a:t>End of the farm track </a:t>
            </a:r>
            <a:r>
              <a:rPr lang="en-GB" sz="2400" b="1" baseline="50000" dirty="0" smtClean="0">
                <a:solidFill>
                  <a:srgbClr val="000066"/>
                </a:solidFill>
                <a:latin typeface="Verdana" pitchFamily="34" charset="0"/>
                <a:ea typeface="Verdana" pitchFamily="34" charset="0"/>
                <a:cs typeface="Verdana" pitchFamily="34" charset="0"/>
                <a:sym typeface="Wingdings"/>
              </a:rPr>
              <a:t></a:t>
            </a:r>
            <a:r>
              <a:rPr lang="en-GB" sz="1400" b="1" dirty="0" smtClean="0">
                <a:solidFill>
                  <a:srgbClr val="000066"/>
                </a:solidFill>
                <a:latin typeface="Verdana" pitchFamily="34" charset="0"/>
                <a:ea typeface="Verdana" pitchFamily="34" charset="0"/>
                <a:cs typeface="Verdana" pitchFamily="34" charset="0"/>
              </a:rPr>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 to Mantles Wood    </a:t>
            </a:r>
            <a:br>
              <a:rPr lang="en-GB" sz="1400" b="1" dirty="0" smtClean="0">
                <a:solidFill>
                  <a:srgbClr val="000066"/>
                </a:solidFill>
                <a:latin typeface="Verdana" pitchFamily="34" charset="0"/>
                <a:ea typeface="Verdana" pitchFamily="34" charset="0"/>
                <a:cs typeface="Verdana" pitchFamily="34" charset="0"/>
              </a:rPr>
            </a:br>
            <a:endParaRPr lang="en-GB" sz="1400" b="1" dirty="0" smtClean="0">
              <a:solidFill>
                <a:srgbClr val="000066"/>
              </a:solidFill>
              <a:latin typeface="Verdana" pitchFamily="34" charset="0"/>
              <a:ea typeface="Verdana" pitchFamily="34" charset="0"/>
              <a:cs typeface="Verdana" pitchFamily="34" charset="0"/>
            </a:endParaRPr>
          </a:p>
          <a:p>
            <a:pPr algn="r">
              <a:buFont typeface="Wingdings"/>
              <a:buChar char="á"/>
            </a:pPr>
            <a:endParaRPr lang="en-GB" sz="1400" b="1" dirty="0" smtClean="0">
              <a:solidFill>
                <a:srgbClr val="000066"/>
              </a:solidFill>
              <a:latin typeface="Verdana" pitchFamily="34" charset="0"/>
              <a:ea typeface="Verdana" pitchFamily="34" charset="0"/>
              <a:cs typeface="Verdana" pitchFamily="34" charset="0"/>
            </a:endParaRPr>
          </a:p>
          <a:p>
            <a:pPr algn="r"/>
            <a:r>
              <a:rPr lang="en-GB" sz="1400" b="1" dirty="0" smtClean="0">
                <a:solidFill>
                  <a:srgbClr val="000066"/>
                </a:solidFill>
                <a:latin typeface="Verdana" pitchFamily="34" charset="0"/>
                <a:ea typeface="Verdana" pitchFamily="34" charset="0"/>
                <a:cs typeface="Verdana" pitchFamily="34" charset="0"/>
              </a:rPr>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Junction with B485 at   </a:t>
            </a:r>
            <a:r>
              <a:rPr lang="en-GB" sz="1400" b="1" dirty="0" smtClean="0">
                <a:solidFill>
                  <a:srgbClr val="000066"/>
                </a:solidFill>
                <a:latin typeface="Verdana" pitchFamily="34" charset="0"/>
                <a:ea typeface="Verdana" pitchFamily="34" charset="0"/>
                <a:cs typeface="Verdana" pitchFamily="34" charset="0"/>
                <a:sym typeface="Wingdings"/>
              </a:rPr>
              <a:t></a:t>
            </a:r>
            <a:r>
              <a:rPr lang="en-GB" sz="1400" b="1" dirty="0" smtClean="0">
                <a:solidFill>
                  <a:srgbClr val="000066"/>
                </a:solidFill>
                <a:latin typeface="Verdana" pitchFamily="34" charset="0"/>
                <a:ea typeface="Verdana" pitchFamily="34" charset="0"/>
                <a:cs typeface="Verdana" pitchFamily="34" charset="0"/>
              </a:rPr>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Hyde End      </a:t>
            </a:r>
          </a:p>
        </p:txBody>
      </p:sp>
      <p:sp>
        <p:nvSpPr>
          <p:cNvPr id="8" name="TextBox 7"/>
          <p:cNvSpPr txBox="1"/>
          <p:nvPr/>
        </p:nvSpPr>
        <p:spPr>
          <a:xfrm>
            <a:off x="5580112" y="3356992"/>
            <a:ext cx="1999265" cy="276999"/>
          </a:xfrm>
          <a:prstGeom prst="rect">
            <a:avLst/>
          </a:prstGeom>
          <a:noFill/>
        </p:spPr>
        <p:txBody>
          <a:bodyPr wrap="none" rtlCol="0">
            <a:spAutoFit/>
          </a:bodyPr>
          <a:lstStyle/>
          <a:p>
            <a:r>
              <a:rPr lang="en-GB" sz="1200" b="1" dirty="0" smtClean="0">
                <a:solidFill>
                  <a:srgbClr val="000066"/>
                </a:solidFill>
                <a:latin typeface="Verdana" pitchFamily="34" charset="0"/>
                <a:ea typeface="Verdana" pitchFamily="34" charset="0"/>
                <a:cs typeface="Verdana" pitchFamily="34" charset="0"/>
              </a:rPr>
              <a:t>Hyde Heath Common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_3.jpg"/>
          <p:cNvPicPr>
            <a:picLocks noChangeAspect="1"/>
          </p:cNvPicPr>
          <p:nvPr/>
        </p:nvPicPr>
        <p:blipFill>
          <a:blip r:embed="rId2" cstate="print"/>
          <a:stretch>
            <a:fillRect/>
          </a:stretch>
        </p:blipFill>
        <p:spPr>
          <a:xfrm>
            <a:off x="2411760" y="1268760"/>
            <a:ext cx="2447925" cy="3819525"/>
          </a:xfrm>
          <a:prstGeom prst="rect">
            <a:avLst/>
          </a:prstGeom>
        </p:spPr>
      </p:pic>
      <p:sp>
        <p:nvSpPr>
          <p:cNvPr id="2" name="Title 1"/>
          <p:cNvSpPr>
            <a:spLocks noGrp="1"/>
          </p:cNvSpPr>
          <p:nvPr>
            <p:ph type="title"/>
          </p:nvPr>
        </p:nvSpPr>
        <p:spPr/>
        <p:txBody>
          <a:bodyPr/>
          <a:lstStyle/>
          <a:p>
            <a:r>
              <a:rPr lang="en-GB" dirty="0" smtClean="0"/>
              <a:t>South Heath – N. Portal Access</a:t>
            </a:r>
            <a:endParaRPr lang="en-GB" dirty="0"/>
          </a:p>
        </p:txBody>
      </p:sp>
      <p:pic>
        <p:nvPicPr>
          <p:cNvPr id="3" name="Picture 2" descr="SHA_Map.jpg"/>
          <p:cNvPicPr>
            <a:picLocks noChangeAspect="1"/>
          </p:cNvPicPr>
          <p:nvPr/>
        </p:nvPicPr>
        <p:blipFill>
          <a:blip r:embed="rId3" cstate="print"/>
          <a:stretch>
            <a:fillRect/>
          </a:stretch>
        </p:blipFill>
        <p:spPr>
          <a:xfrm>
            <a:off x="5076056" y="980728"/>
            <a:ext cx="3880104" cy="4791456"/>
          </a:xfrm>
          <a:prstGeom prst="rect">
            <a:avLst/>
          </a:prstGeom>
        </p:spPr>
      </p:pic>
      <p:sp>
        <p:nvSpPr>
          <p:cNvPr id="5" name="TextBox 4"/>
          <p:cNvSpPr txBox="1"/>
          <p:nvPr/>
        </p:nvSpPr>
        <p:spPr>
          <a:xfrm>
            <a:off x="323528" y="5301208"/>
            <a:ext cx="8430513" cy="1169551"/>
          </a:xfrm>
          <a:prstGeom prst="rect">
            <a:avLst/>
          </a:prstGeom>
          <a:noFill/>
        </p:spPr>
        <p:txBody>
          <a:bodyPr wrap="none" rtlCol="0">
            <a:spAutoFit/>
          </a:bodyPr>
          <a:lstStyle/>
          <a:p>
            <a:r>
              <a:rPr lang="en-GB" sz="1400" b="1" dirty="0" smtClean="0">
                <a:solidFill>
                  <a:srgbClr val="000066"/>
                </a:solidFill>
                <a:latin typeface="Verdana" pitchFamily="34" charset="0"/>
                <a:ea typeface="Verdana" pitchFamily="34" charset="0"/>
                <a:cs typeface="Verdana" pitchFamily="34" charset="0"/>
              </a:rPr>
              <a:t>Proposed road to access the trace between</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South Heath and the Wendover viaduct.</a:t>
            </a:r>
          </a:p>
          <a:p>
            <a:r>
              <a:rPr lang="en-GB" sz="1400" b="1" dirty="0" smtClean="0">
                <a:solidFill>
                  <a:srgbClr val="000066"/>
                </a:solidFill>
                <a:latin typeface="Verdana" pitchFamily="34" charset="0"/>
                <a:ea typeface="Verdana" pitchFamily="34" charset="0"/>
                <a:cs typeface="Verdana" pitchFamily="34" charset="0"/>
              </a:rPr>
              <a:t>The new road follows footpath GMI/12/1,</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but could join the A413 at the “Link Road” roundabout, if this reduced congestion.</a:t>
            </a:r>
            <a:br>
              <a:rPr lang="en-GB" sz="1400" b="1" dirty="0" smtClean="0">
                <a:solidFill>
                  <a:srgbClr val="000066"/>
                </a:solidFill>
                <a:latin typeface="Verdana" pitchFamily="34" charset="0"/>
                <a:ea typeface="Verdana" pitchFamily="34" charset="0"/>
                <a:cs typeface="Verdana" pitchFamily="34" charset="0"/>
              </a:rPr>
            </a:br>
            <a:endParaRPr lang="en-GB" sz="1400" b="1" dirty="0" smtClean="0">
              <a:solidFill>
                <a:srgbClr val="000066"/>
              </a:solidFill>
              <a:latin typeface="Verdana" pitchFamily="34" charset="0"/>
              <a:ea typeface="Verdana" pitchFamily="34" charset="0"/>
              <a:cs typeface="Verdana" pitchFamily="34" charset="0"/>
            </a:endParaRPr>
          </a:p>
        </p:txBody>
      </p:sp>
      <p:pic>
        <p:nvPicPr>
          <p:cNvPr id="6" name="Picture 5" descr="SHA_2.jpg"/>
          <p:cNvPicPr>
            <a:picLocks noChangeAspect="1"/>
          </p:cNvPicPr>
          <p:nvPr/>
        </p:nvPicPr>
        <p:blipFill>
          <a:blip r:embed="rId4" cstate="print"/>
          <a:stretch>
            <a:fillRect/>
          </a:stretch>
        </p:blipFill>
        <p:spPr>
          <a:xfrm>
            <a:off x="251520" y="836712"/>
            <a:ext cx="2444874" cy="2847129"/>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Chilterns N. Portal Access</a:t>
            </a:r>
            <a:endParaRPr lang="en-GB" dirty="0"/>
          </a:p>
        </p:txBody>
      </p:sp>
      <p:pic>
        <p:nvPicPr>
          <p:cNvPr id="3" name="Picture 2" descr="MWA_Map2.jpg"/>
          <p:cNvPicPr>
            <a:picLocks noChangeAspect="1"/>
          </p:cNvPicPr>
          <p:nvPr/>
        </p:nvPicPr>
        <p:blipFill>
          <a:blip r:embed="rId2" cstate="print"/>
          <a:stretch>
            <a:fillRect/>
          </a:stretch>
        </p:blipFill>
        <p:spPr>
          <a:xfrm>
            <a:off x="251520" y="2924944"/>
            <a:ext cx="4966519" cy="3652008"/>
          </a:xfrm>
          <a:prstGeom prst="rect">
            <a:avLst/>
          </a:prstGeom>
        </p:spPr>
      </p:pic>
      <p:pic>
        <p:nvPicPr>
          <p:cNvPr id="4" name="Picture 3" descr="MWA_Map1.jpg"/>
          <p:cNvPicPr>
            <a:picLocks noChangeAspect="1"/>
          </p:cNvPicPr>
          <p:nvPr/>
        </p:nvPicPr>
        <p:blipFill>
          <a:blip r:embed="rId3" cstate="print"/>
          <a:stretch>
            <a:fillRect/>
          </a:stretch>
        </p:blipFill>
        <p:spPr>
          <a:xfrm>
            <a:off x="5940152" y="1772816"/>
            <a:ext cx="2801112" cy="3392424"/>
          </a:xfrm>
          <a:prstGeom prst="rect">
            <a:avLst/>
          </a:prstGeom>
        </p:spPr>
      </p:pic>
      <p:cxnSp>
        <p:nvCxnSpPr>
          <p:cNvPr id="6" name="Straight Arrow Connector 5"/>
          <p:cNvCxnSpPr/>
          <p:nvPr/>
        </p:nvCxnSpPr>
        <p:spPr>
          <a:xfrm flipV="1">
            <a:off x="4211960" y="1772816"/>
            <a:ext cx="1728192" cy="223224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220072" y="4941168"/>
            <a:ext cx="3240360" cy="43204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67544" y="1196752"/>
            <a:ext cx="5081840" cy="1384995"/>
          </a:xfrm>
          <a:prstGeom prst="rect">
            <a:avLst/>
          </a:prstGeom>
          <a:noFill/>
        </p:spPr>
        <p:txBody>
          <a:bodyPr wrap="none" rtlCol="0">
            <a:spAutoFit/>
          </a:bodyPr>
          <a:lstStyle/>
          <a:p>
            <a:r>
              <a:rPr lang="en-GB" sz="1400" b="1" dirty="0" smtClean="0">
                <a:solidFill>
                  <a:srgbClr val="000066"/>
                </a:solidFill>
                <a:latin typeface="Verdana" pitchFamily="34" charset="0"/>
                <a:ea typeface="Verdana" pitchFamily="34" charset="0"/>
                <a:cs typeface="Verdana" pitchFamily="34" charset="0"/>
              </a:rPr>
              <a:t>The HS2 route to the North Portal is a 4½ mile</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diversion to reach a point just over ½ a mile</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from the A413.</a:t>
            </a:r>
          </a:p>
          <a:p>
            <a:r>
              <a:rPr lang="en-GB" sz="1400" b="1" dirty="0" smtClean="0">
                <a:solidFill>
                  <a:srgbClr val="000066"/>
                </a:solidFill>
                <a:latin typeface="Verdana" pitchFamily="34" charset="0"/>
                <a:ea typeface="Verdana" pitchFamily="34" charset="0"/>
                <a:cs typeface="Verdana" pitchFamily="34" charset="0"/>
              </a:rPr>
              <a:t>The proposed alternative does not pass through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Mantles Wood, and substantially reduces traffic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on Frith Hill and the B485.</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Chilterns N. Portal Access</a:t>
            </a:r>
            <a:endParaRPr lang="en-GB" dirty="0"/>
          </a:p>
        </p:txBody>
      </p:sp>
      <p:pic>
        <p:nvPicPr>
          <p:cNvPr id="3" name="Picture 2" descr="MWA_1.jpg"/>
          <p:cNvPicPr>
            <a:picLocks noChangeAspect="1"/>
          </p:cNvPicPr>
          <p:nvPr/>
        </p:nvPicPr>
        <p:blipFill>
          <a:blip r:embed="rId2" cstate="print"/>
          <a:stretch>
            <a:fillRect/>
          </a:stretch>
        </p:blipFill>
        <p:spPr>
          <a:xfrm>
            <a:off x="6372200" y="1124744"/>
            <a:ext cx="2359174" cy="2490240"/>
          </a:xfrm>
          <a:prstGeom prst="rect">
            <a:avLst/>
          </a:prstGeom>
        </p:spPr>
      </p:pic>
      <p:pic>
        <p:nvPicPr>
          <p:cNvPr id="4" name="Picture 3" descr="MWA_2.jpg"/>
          <p:cNvPicPr>
            <a:picLocks noChangeAspect="1"/>
          </p:cNvPicPr>
          <p:nvPr/>
        </p:nvPicPr>
        <p:blipFill>
          <a:blip r:embed="rId3" cstate="print"/>
          <a:stretch>
            <a:fillRect/>
          </a:stretch>
        </p:blipFill>
        <p:spPr>
          <a:xfrm>
            <a:off x="467544" y="1196753"/>
            <a:ext cx="2455899" cy="2448272"/>
          </a:xfrm>
          <a:prstGeom prst="rect">
            <a:avLst/>
          </a:prstGeom>
        </p:spPr>
      </p:pic>
      <p:sp>
        <p:nvSpPr>
          <p:cNvPr id="5" name="TextBox 4"/>
          <p:cNvSpPr txBox="1"/>
          <p:nvPr/>
        </p:nvSpPr>
        <p:spPr>
          <a:xfrm>
            <a:off x="3131840" y="1268760"/>
            <a:ext cx="3352200" cy="1384995"/>
          </a:xfrm>
          <a:prstGeom prst="rect">
            <a:avLst/>
          </a:prstGeom>
          <a:noFill/>
        </p:spPr>
        <p:txBody>
          <a:bodyPr wrap="none" rtlCol="0">
            <a:spAutoFit/>
          </a:bodyPr>
          <a:lstStyle/>
          <a:p>
            <a:pPr>
              <a:buFont typeface="Wingdings"/>
              <a:buChar char="ß"/>
            </a:pPr>
            <a:r>
              <a:rPr lang="en-GB" sz="1200" b="1" dirty="0" smtClean="0">
                <a:solidFill>
                  <a:srgbClr val="000066"/>
                </a:solidFill>
                <a:latin typeface="Verdana" pitchFamily="34" charset="0"/>
                <a:ea typeface="Verdana" pitchFamily="34" charset="0"/>
                <a:cs typeface="Verdana" pitchFamily="34" charset="0"/>
              </a:rPr>
              <a:t>The “Existing farm access track” </a:t>
            </a:r>
            <a:br>
              <a:rPr lang="en-GB" sz="1200" b="1" dirty="0" smtClean="0">
                <a:solidFill>
                  <a:srgbClr val="000066"/>
                </a:solidFill>
                <a:latin typeface="Verdana" pitchFamily="34" charset="0"/>
                <a:ea typeface="Verdana" pitchFamily="34" charset="0"/>
                <a:cs typeface="Verdana" pitchFamily="34" charset="0"/>
              </a:rPr>
            </a:br>
            <a:r>
              <a:rPr lang="en-GB" sz="1200" b="1" dirty="0" smtClean="0">
                <a:solidFill>
                  <a:srgbClr val="000066"/>
                </a:solidFill>
                <a:latin typeface="Verdana" pitchFamily="34" charset="0"/>
                <a:ea typeface="Verdana" pitchFamily="34" charset="0"/>
                <a:cs typeface="Verdana" pitchFamily="34" charset="0"/>
              </a:rPr>
              <a:t>becomes a footpath on entering </a:t>
            </a:r>
            <a:br>
              <a:rPr lang="en-GB" sz="1200" b="1" dirty="0" smtClean="0">
                <a:solidFill>
                  <a:srgbClr val="000066"/>
                </a:solidFill>
                <a:latin typeface="Verdana" pitchFamily="34" charset="0"/>
                <a:ea typeface="Verdana" pitchFamily="34" charset="0"/>
                <a:cs typeface="Verdana" pitchFamily="34" charset="0"/>
              </a:rPr>
            </a:br>
            <a:r>
              <a:rPr lang="en-GB" sz="1200" b="1" dirty="0" smtClean="0">
                <a:solidFill>
                  <a:srgbClr val="000066"/>
                </a:solidFill>
                <a:latin typeface="Verdana" pitchFamily="34" charset="0"/>
                <a:ea typeface="Verdana" pitchFamily="34" charset="0"/>
                <a:cs typeface="Verdana" pitchFamily="34" charset="0"/>
              </a:rPr>
              <a:t>the wood.                                     </a:t>
            </a:r>
            <a:r>
              <a:rPr lang="en-GB" sz="1200" b="1" dirty="0" smtClean="0">
                <a:solidFill>
                  <a:srgbClr val="000066"/>
                </a:solidFill>
                <a:latin typeface="Verdana" pitchFamily="34" charset="0"/>
                <a:ea typeface="Verdana" pitchFamily="34" charset="0"/>
                <a:cs typeface="Verdana" pitchFamily="34" charset="0"/>
                <a:sym typeface="Wingdings"/>
              </a:rPr>
              <a:t></a:t>
            </a:r>
            <a:r>
              <a:rPr lang="en-GB" sz="1200" b="1" dirty="0" smtClean="0">
                <a:solidFill>
                  <a:srgbClr val="000066"/>
                </a:solidFill>
                <a:latin typeface="Verdana" pitchFamily="34" charset="0"/>
                <a:ea typeface="Verdana" pitchFamily="34" charset="0"/>
                <a:cs typeface="Verdana" pitchFamily="34" charset="0"/>
              </a:rPr>
              <a:t/>
            </a:r>
            <a:br>
              <a:rPr lang="en-GB" sz="1200" b="1" dirty="0" smtClean="0">
                <a:solidFill>
                  <a:srgbClr val="000066"/>
                </a:solidFill>
                <a:latin typeface="Verdana" pitchFamily="34" charset="0"/>
                <a:ea typeface="Verdana" pitchFamily="34" charset="0"/>
                <a:cs typeface="Verdana" pitchFamily="34" charset="0"/>
              </a:rPr>
            </a:br>
            <a:r>
              <a:rPr lang="en-GB" sz="1200" b="1" dirty="0" smtClean="0">
                <a:solidFill>
                  <a:srgbClr val="000066"/>
                </a:solidFill>
                <a:latin typeface="Verdana" pitchFamily="34" charset="0"/>
                <a:ea typeface="Verdana" pitchFamily="34" charset="0"/>
                <a:cs typeface="Verdana" pitchFamily="34" charset="0"/>
              </a:rPr>
              <a:t>The HS2 proposal  necessitates the </a:t>
            </a:r>
            <a:br>
              <a:rPr lang="en-GB" sz="1200" b="1" dirty="0" smtClean="0">
                <a:solidFill>
                  <a:srgbClr val="000066"/>
                </a:solidFill>
                <a:latin typeface="Verdana" pitchFamily="34" charset="0"/>
                <a:ea typeface="Verdana" pitchFamily="34" charset="0"/>
                <a:cs typeface="Verdana" pitchFamily="34" charset="0"/>
              </a:rPr>
            </a:br>
            <a:r>
              <a:rPr lang="en-GB" sz="1200" b="1" dirty="0" smtClean="0">
                <a:solidFill>
                  <a:srgbClr val="000066"/>
                </a:solidFill>
                <a:latin typeface="Verdana" pitchFamily="34" charset="0"/>
                <a:ea typeface="Verdana" pitchFamily="34" charset="0"/>
                <a:cs typeface="Verdana" pitchFamily="34" charset="0"/>
              </a:rPr>
              <a:t>construction of  a new road through </a:t>
            </a:r>
            <a:br>
              <a:rPr lang="en-GB" sz="1200" b="1" dirty="0" smtClean="0">
                <a:solidFill>
                  <a:srgbClr val="000066"/>
                </a:solidFill>
                <a:latin typeface="Verdana" pitchFamily="34" charset="0"/>
                <a:ea typeface="Verdana" pitchFamily="34" charset="0"/>
                <a:cs typeface="Verdana" pitchFamily="34" charset="0"/>
              </a:rPr>
            </a:br>
            <a:r>
              <a:rPr lang="en-GB" sz="1200" b="1" dirty="0" smtClean="0">
                <a:solidFill>
                  <a:srgbClr val="000066"/>
                </a:solidFill>
                <a:latin typeface="Verdana" pitchFamily="34" charset="0"/>
                <a:ea typeface="Verdana" pitchFamily="34" charset="0"/>
                <a:cs typeface="Verdana" pitchFamily="34" charset="0"/>
              </a:rPr>
              <a:t>the wood, descending in a cutting </a:t>
            </a:r>
          </a:p>
          <a:p>
            <a:r>
              <a:rPr lang="en-GB" sz="1200" b="1" dirty="0" smtClean="0">
                <a:solidFill>
                  <a:srgbClr val="000066"/>
                </a:solidFill>
                <a:latin typeface="Verdana" pitchFamily="34" charset="0"/>
                <a:ea typeface="Verdana" pitchFamily="34" charset="0"/>
                <a:cs typeface="Verdana" pitchFamily="34" charset="0"/>
              </a:rPr>
              <a:t>to reach the track level.</a:t>
            </a:r>
          </a:p>
        </p:txBody>
      </p:sp>
      <p:pic>
        <p:nvPicPr>
          <p:cNvPr id="6" name="Picture 5" descr="MWA_4.jpg"/>
          <p:cNvPicPr>
            <a:picLocks noChangeAspect="1"/>
          </p:cNvPicPr>
          <p:nvPr/>
        </p:nvPicPr>
        <p:blipFill>
          <a:blip r:embed="rId4" cstate="print"/>
          <a:stretch>
            <a:fillRect/>
          </a:stretch>
        </p:blipFill>
        <p:spPr>
          <a:xfrm>
            <a:off x="683568" y="3789040"/>
            <a:ext cx="1999109" cy="2816522"/>
          </a:xfrm>
          <a:prstGeom prst="rect">
            <a:avLst/>
          </a:prstGeom>
        </p:spPr>
      </p:pic>
      <p:pic>
        <p:nvPicPr>
          <p:cNvPr id="7" name="Picture 6" descr="MWA_3.jpg"/>
          <p:cNvPicPr>
            <a:picLocks noChangeAspect="1"/>
          </p:cNvPicPr>
          <p:nvPr/>
        </p:nvPicPr>
        <p:blipFill>
          <a:blip r:embed="rId5" cstate="print"/>
          <a:stretch>
            <a:fillRect/>
          </a:stretch>
        </p:blipFill>
        <p:spPr>
          <a:xfrm>
            <a:off x="5148064" y="4797701"/>
            <a:ext cx="3584104" cy="1841224"/>
          </a:xfrm>
          <a:prstGeom prst="rect">
            <a:avLst/>
          </a:prstGeom>
        </p:spPr>
      </p:pic>
      <p:sp>
        <p:nvSpPr>
          <p:cNvPr id="8" name="TextBox 7"/>
          <p:cNvSpPr txBox="1"/>
          <p:nvPr/>
        </p:nvSpPr>
        <p:spPr>
          <a:xfrm>
            <a:off x="3203848" y="4077072"/>
            <a:ext cx="5998758" cy="1200329"/>
          </a:xfrm>
          <a:prstGeom prst="rect">
            <a:avLst/>
          </a:prstGeom>
          <a:noFill/>
        </p:spPr>
        <p:txBody>
          <a:bodyPr wrap="none" rtlCol="0">
            <a:spAutoFit/>
          </a:bodyPr>
          <a:lstStyle/>
          <a:p>
            <a:r>
              <a:rPr lang="en-GB" sz="1200" b="1" dirty="0" smtClean="0">
                <a:solidFill>
                  <a:srgbClr val="000066"/>
                </a:solidFill>
                <a:latin typeface="Verdana" pitchFamily="34" charset="0"/>
                <a:ea typeface="Verdana" pitchFamily="34" charset="0"/>
                <a:cs typeface="Verdana" pitchFamily="34" charset="0"/>
                <a:sym typeface="Wingdings"/>
              </a:rPr>
              <a:t>  </a:t>
            </a:r>
            <a:r>
              <a:rPr lang="en-GB" sz="1200" b="1" dirty="0" smtClean="0">
                <a:solidFill>
                  <a:srgbClr val="000066"/>
                </a:solidFill>
                <a:latin typeface="Verdana" pitchFamily="34" charset="0"/>
                <a:ea typeface="Verdana" pitchFamily="34" charset="0"/>
                <a:cs typeface="Verdana" pitchFamily="34" charset="0"/>
              </a:rPr>
              <a:t>A bridge over the Chiltern Line at this point would  give access</a:t>
            </a:r>
          </a:p>
          <a:p>
            <a:r>
              <a:rPr lang="en-GB" sz="1200" b="1" dirty="0" smtClean="0">
                <a:solidFill>
                  <a:srgbClr val="000066"/>
                </a:solidFill>
                <a:latin typeface="Verdana" pitchFamily="34" charset="0"/>
                <a:ea typeface="Verdana" pitchFamily="34" charset="0"/>
                <a:cs typeface="Verdana" pitchFamily="34" charset="0"/>
              </a:rPr>
              <a:t>to the field adjacent to the portal; a new road could be constructed</a:t>
            </a:r>
            <a:br>
              <a:rPr lang="en-GB" sz="1200" b="1" dirty="0" smtClean="0">
                <a:solidFill>
                  <a:srgbClr val="000066"/>
                </a:solidFill>
                <a:latin typeface="Verdana" pitchFamily="34" charset="0"/>
                <a:ea typeface="Verdana" pitchFamily="34" charset="0"/>
                <a:cs typeface="Verdana" pitchFamily="34" charset="0"/>
              </a:rPr>
            </a:br>
            <a:r>
              <a:rPr lang="en-GB" sz="1200" b="1" dirty="0" smtClean="0">
                <a:solidFill>
                  <a:srgbClr val="000066"/>
                </a:solidFill>
                <a:latin typeface="Verdana" pitchFamily="34" charset="0"/>
                <a:ea typeface="Verdana" pitchFamily="34" charset="0"/>
                <a:cs typeface="Verdana" pitchFamily="34" charset="0"/>
              </a:rPr>
              <a:t>following the edge of the wood, and screened by a belt of trees, </a:t>
            </a:r>
            <a:br>
              <a:rPr lang="en-GB" sz="1200" b="1" dirty="0" smtClean="0">
                <a:solidFill>
                  <a:srgbClr val="000066"/>
                </a:solidFill>
                <a:latin typeface="Verdana" pitchFamily="34" charset="0"/>
                <a:ea typeface="Verdana" pitchFamily="34" charset="0"/>
                <a:cs typeface="Verdana" pitchFamily="34" charset="0"/>
              </a:rPr>
            </a:br>
            <a:r>
              <a:rPr lang="en-GB" sz="1200" b="1" dirty="0" smtClean="0">
                <a:solidFill>
                  <a:srgbClr val="000066"/>
                </a:solidFill>
                <a:latin typeface="Verdana" pitchFamily="34" charset="0"/>
                <a:ea typeface="Verdana" pitchFamily="34" charset="0"/>
                <a:cs typeface="Verdana" pitchFamily="34" charset="0"/>
              </a:rPr>
              <a:t>or the new planting</a:t>
            </a:r>
            <a:br>
              <a:rPr lang="en-GB" sz="1200" b="1" dirty="0" smtClean="0">
                <a:solidFill>
                  <a:srgbClr val="000066"/>
                </a:solidFill>
                <a:latin typeface="Verdana" pitchFamily="34" charset="0"/>
                <a:ea typeface="Verdana" pitchFamily="34" charset="0"/>
                <a:cs typeface="Verdana" pitchFamily="34" charset="0"/>
              </a:rPr>
            </a:br>
            <a:r>
              <a:rPr lang="en-GB" sz="1200" b="1" dirty="0" smtClean="0">
                <a:solidFill>
                  <a:srgbClr val="000066"/>
                </a:solidFill>
                <a:latin typeface="Verdana" pitchFamily="34" charset="0"/>
                <a:ea typeface="Verdana" pitchFamily="34" charset="0"/>
                <a:cs typeface="Verdana" pitchFamily="34" charset="0"/>
              </a:rPr>
              <a:t>proposed by HS2.</a:t>
            </a:r>
            <a:br>
              <a:rPr lang="en-GB" sz="1200" b="1" dirty="0" smtClean="0">
                <a:solidFill>
                  <a:srgbClr val="000066"/>
                </a:solidFill>
                <a:latin typeface="Verdana" pitchFamily="34" charset="0"/>
                <a:ea typeface="Verdana" pitchFamily="34" charset="0"/>
                <a:cs typeface="Verdana" pitchFamily="34" charset="0"/>
              </a:rPr>
            </a:br>
            <a:endParaRPr lang="en-GB" sz="1200" b="1" dirty="0" smtClean="0">
              <a:solidFill>
                <a:srgbClr val="000066"/>
              </a:solidFill>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000066"/>
                </a:solidFill>
              </a:rPr>
              <a:t>The A413</a:t>
            </a:r>
            <a:endParaRPr lang="en-GB" b="1" dirty="0">
              <a:solidFill>
                <a:srgbClr val="000066"/>
              </a:solidFill>
            </a:endParaRPr>
          </a:p>
        </p:txBody>
      </p:sp>
      <p:pic>
        <p:nvPicPr>
          <p:cNvPr id="5" name="Content Placeholder 4" descr="Map.png"/>
          <p:cNvPicPr>
            <a:picLocks noGrp="1" noChangeAspect="1"/>
          </p:cNvPicPr>
          <p:nvPr>
            <p:ph idx="1"/>
          </p:nvPr>
        </p:nvPicPr>
        <p:blipFill>
          <a:blip r:embed="rId2" cstate="print"/>
          <a:stretch>
            <a:fillRect/>
          </a:stretch>
        </p:blipFill>
        <p:spPr>
          <a:xfrm>
            <a:off x="0" y="908720"/>
            <a:ext cx="4818955" cy="5616575"/>
          </a:xfrm>
        </p:spPr>
      </p:pic>
      <p:pic>
        <p:nvPicPr>
          <p:cNvPr id="6" name="Picture 5" descr="A413.jpg"/>
          <p:cNvPicPr>
            <a:picLocks noChangeAspect="1"/>
          </p:cNvPicPr>
          <p:nvPr/>
        </p:nvPicPr>
        <p:blipFill>
          <a:blip r:embed="rId3" cstate="print"/>
          <a:stretch>
            <a:fillRect/>
          </a:stretch>
        </p:blipFill>
        <p:spPr>
          <a:xfrm>
            <a:off x="3491880" y="908720"/>
            <a:ext cx="5399583" cy="2251517"/>
          </a:xfrm>
          <a:prstGeom prst="rect">
            <a:avLst/>
          </a:prstGeom>
        </p:spPr>
      </p:pic>
      <p:sp>
        <p:nvSpPr>
          <p:cNvPr id="7" name="TextBox 6"/>
          <p:cNvSpPr txBox="1"/>
          <p:nvPr/>
        </p:nvSpPr>
        <p:spPr>
          <a:xfrm>
            <a:off x="4716016" y="3429000"/>
            <a:ext cx="4222631" cy="2708434"/>
          </a:xfrm>
          <a:prstGeom prst="rect">
            <a:avLst/>
          </a:prstGeom>
          <a:noFill/>
        </p:spPr>
        <p:txBody>
          <a:bodyPr wrap="none" rtlCol="0">
            <a:spAutoFit/>
          </a:bodyPr>
          <a:lstStyle/>
          <a:p>
            <a:r>
              <a:rPr lang="en-GB" sz="1400" b="1" dirty="0" smtClean="0">
                <a:solidFill>
                  <a:srgbClr val="000066"/>
                </a:solidFill>
                <a:latin typeface="Verdana" pitchFamily="34" charset="0"/>
                <a:ea typeface="Verdana" pitchFamily="34" charset="0"/>
                <a:cs typeface="Verdana" pitchFamily="34" charset="0"/>
              </a:rPr>
              <a:t>The A413 is the main road through the</a:t>
            </a:r>
          </a:p>
          <a:p>
            <a:r>
              <a:rPr lang="en-GB" sz="1400" b="1" dirty="0" smtClean="0">
                <a:solidFill>
                  <a:srgbClr val="000066"/>
                </a:solidFill>
                <a:latin typeface="Verdana" pitchFamily="34" charset="0"/>
                <a:ea typeface="Verdana" pitchFamily="34" charset="0"/>
                <a:cs typeface="Verdana" pitchFamily="34" charset="0"/>
              </a:rPr>
              <a:t>Misbourne Valley, carrying commuter</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traffic from Aylesbury Vale to the M25</a:t>
            </a:r>
          </a:p>
          <a:p>
            <a:r>
              <a:rPr lang="en-GB" sz="1400" b="1" dirty="0" smtClean="0">
                <a:solidFill>
                  <a:srgbClr val="000066"/>
                </a:solidFill>
                <a:latin typeface="Verdana" pitchFamily="34" charset="0"/>
                <a:ea typeface="Verdana" pitchFamily="34" charset="0"/>
                <a:cs typeface="Verdana" pitchFamily="34" charset="0"/>
              </a:rPr>
              <a:t>and M40 at Gerrards Cross.</a:t>
            </a:r>
            <a:br>
              <a:rPr lang="en-GB" sz="1400" b="1" dirty="0" smtClean="0">
                <a:solidFill>
                  <a:srgbClr val="000066"/>
                </a:solidFill>
                <a:latin typeface="Verdana" pitchFamily="34" charset="0"/>
                <a:ea typeface="Verdana" pitchFamily="34" charset="0"/>
                <a:cs typeface="Verdana" pitchFamily="34" charset="0"/>
              </a:rPr>
            </a:br>
            <a:endParaRPr lang="en-GB" sz="1400" b="1" dirty="0" smtClean="0">
              <a:solidFill>
                <a:srgbClr val="000066"/>
              </a:solidFill>
              <a:latin typeface="Verdana" pitchFamily="34" charset="0"/>
              <a:ea typeface="Verdana" pitchFamily="34" charset="0"/>
              <a:cs typeface="Verdana" pitchFamily="34" charset="0"/>
            </a:endParaRPr>
          </a:p>
          <a:p>
            <a:r>
              <a:rPr lang="en-GB" sz="1400" b="1" dirty="0" smtClean="0">
                <a:solidFill>
                  <a:srgbClr val="000066"/>
                </a:solidFill>
                <a:latin typeface="Verdana" pitchFamily="34" charset="0"/>
                <a:ea typeface="Verdana" pitchFamily="34" charset="0"/>
                <a:cs typeface="Verdana" pitchFamily="34" charset="0"/>
              </a:rPr>
              <a:t>It is also the route used by ambulances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accessing the A&amp;E department at Stoke</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Mandeville</a:t>
            </a:r>
            <a:r>
              <a:rPr lang="en-GB" sz="1600" dirty="0" smtClean="0">
                <a:solidFill>
                  <a:srgbClr val="000066"/>
                </a:solidFill>
                <a:latin typeface="Verdana" pitchFamily="34" charset="0"/>
                <a:ea typeface="Verdana" pitchFamily="34" charset="0"/>
                <a:cs typeface="Verdana" pitchFamily="34" charset="0"/>
              </a:rPr>
              <a:t/>
            </a:r>
            <a:br>
              <a:rPr lang="en-GB" sz="1600" dirty="0" smtClean="0">
                <a:solidFill>
                  <a:srgbClr val="000066"/>
                </a:solidFill>
                <a:latin typeface="Verdana" pitchFamily="34" charset="0"/>
                <a:ea typeface="Verdana" pitchFamily="34" charset="0"/>
                <a:cs typeface="Verdana" pitchFamily="34" charset="0"/>
              </a:rPr>
            </a:br>
            <a:endParaRPr lang="en-GB" sz="1600" dirty="0" smtClean="0">
              <a:solidFill>
                <a:srgbClr val="000066"/>
              </a:solidFill>
              <a:latin typeface="Verdana" pitchFamily="34" charset="0"/>
              <a:ea typeface="Verdana" pitchFamily="34" charset="0"/>
              <a:cs typeface="Verdana" pitchFamily="34" charset="0"/>
            </a:endParaRPr>
          </a:p>
          <a:p>
            <a:r>
              <a:rPr lang="en-GB" sz="1400" b="1" dirty="0" smtClean="0">
                <a:solidFill>
                  <a:srgbClr val="000066"/>
                </a:solidFill>
                <a:latin typeface="Verdana" pitchFamily="34" charset="0"/>
                <a:ea typeface="Verdana" pitchFamily="34" charset="0"/>
                <a:cs typeface="Verdana" pitchFamily="34" charset="0"/>
              </a:rPr>
              <a:t>HS2 Ltd propose that it carry all</a:t>
            </a:r>
          </a:p>
          <a:p>
            <a:r>
              <a:rPr lang="en-GB" sz="1400" b="1" dirty="0" smtClean="0">
                <a:solidFill>
                  <a:srgbClr val="000066"/>
                </a:solidFill>
                <a:latin typeface="Verdana" pitchFamily="34" charset="0"/>
                <a:ea typeface="Verdana" pitchFamily="34" charset="0"/>
                <a:cs typeface="Verdana" pitchFamily="34" charset="0"/>
              </a:rPr>
              <a:t>construction  traffic to and from the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compounds in the AONB.</a:t>
            </a:r>
            <a:endParaRPr lang="en-GB" sz="1400" b="1" dirty="0">
              <a:solidFill>
                <a:srgbClr val="000066"/>
              </a:solidFill>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A413</a:t>
            </a:r>
            <a:endParaRPr lang="en-GB" dirty="0"/>
          </a:p>
        </p:txBody>
      </p:sp>
      <p:pic>
        <p:nvPicPr>
          <p:cNvPr id="3" name="Picture 2" descr="DeepMillBr.jpg"/>
          <p:cNvPicPr>
            <a:picLocks noChangeAspect="1"/>
          </p:cNvPicPr>
          <p:nvPr/>
        </p:nvPicPr>
        <p:blipFill>
          <a:blip r:embed="rId2" cstate="print"/>
          <a:stretch>
            <a:fillRect/>
          </a:stretch>
        </p:blipFill>
        <p:spPr>
          <a:xfrm>
            <a:off x="4499992" y="1412776"/>
            <a:ext cx="4311989" cy="2894456"/>
          </a:xfrm>
          <a:prstGeom prst="rect">
            <a:avLst/>
          </a:prstGeom>
        </p:spPr>
      </p:pic>
      <p:pic>
        <p:nvPicPr>
          <p:cNvPr id="4" name="Picture 3" descr="A413_Llane.jpg"/>
          <p:cNvPicPr>
            <a:picLocks noChangeAspect="1"/>
          </p:cNvPicPr>
          <p:nvPr/>
        </p:nvPicPr>
        <p:blipFill>
          <a:blip r:embed="rId3" cstate="print"/>
          <a:stretch>
            <a:fillRect/>
          </a:stretch>
        </p:blipFill>
        <p:spPr>
          <a:xfrm>
            <a:off x="1691680" y="4112132"/>
            <a:ext cx="4149246" cy="2745868"/>
          </a:xfrm>
          <a:prstGeom prst="rect">
            <a:avLst/>
          </a:prstGeom>
        </p:spPr>
      </p:pic>
      <p:pic>
        <p:nvPicPr>
          <p:cNvPr id="5" name="Picture 4" descr="TheLeeSign.jpg"/>
          <p:cNvPicPr>
            <a:picLocks noChangeAspect="1"/>
          </p:cNvPicPr>
          <p:nvPr/>
        </p:nvPicPr>
        <p:blipFill>
          <a:blip r:embed="rId4" cstate="print"/>
          <a:stretch>
            <a:fillRect/>
          </a:stretch>
        </p:blipFill>
        <p:spPr>
          <a:xfrm>
            <a:off x="467544" y="3645024"/>
            <a:ext cx="1614710" cy="2407251"/>
          </a:xfrm>
          <a:prstGeom prst="rect">
            <a:avLst/>
          </a:prstGeom>
        </p:spPr>
      </p:pic>
      <p:pic>
        <p:nvPicPr>
          <p:cNvPr id="6" name="Picture 5" descr="KingsAshSign.jpg"/>
          <p:cNvPicPr>
            <a:picLocks noChangeAspect="1"/>
          </p:cNvPicPr>
          <p:nvPr/>
        </p:nvPicPr>
        <p:blipFill>
          <a:blip r:embed="rId5" cstate="print"/>
          <a:stretch>
            <a:fillRect/>
          </a:stretch>
        </p:blipFill>
        <p:spPr>
          <a:xfrm>
            <a:off x="6660232" y="4221088"/>
            <a:ext cx="1518300" cy="2402747"/>
          </a:xfrm>
          <a:prstGeom prst="rect">
            <a:avLst/>
          </a:prstGeom>
        </p:spPr>
      </p:pic>
      <p:sp>
        <p:nvSpPr>
          <p:cNvPr id="8" name="TextBox 7"/>
          <p:cNvSpPr txBox="1"/>
          <p:nvPr/>
        </p:nvSpPr>
        <p:spPr>
          <a:xfrm>
            <a:off x="251520" y="1412776"/>
            <a:ext cx="4169731" cy="1384995"/>
          </a:xfrm>
          <a:prstGeom prst="rect">
            <a:avLst/>
          </a:prstGeom>
          <a:noFill/>
        </p:spPr>
        <p:txBody>
          <a:bodyPr wrap="none" rtlCol="0">
            <a:spAutoFit/>
          </a:bodyPr>
          <a:lstStyle/>
          <a:p>
            <a:r>
              <a:rPr lang="en-GB" sz="1400" b="1" dirty="0" smtClean="0">
                <a:solidFill>
                  <a:srgbClr val="000066"/>
                </a:solidFill>
                <a:latin typeface="Verdana" pitchFamily="34" charset="0"/>
                <a:ea typeface="Verdana" pitchFamily="34" charset="0"/>
                <a:cs typeface="Verdana" pitchFamily="34" charset="0"/>
              </a:rPr>
              <a:t>The A413 also links the network of</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narrow lanes, characteristic of the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Chilterns.</a:t>
            </a:r>
            <a:br>
              <a:rPr lang="en-GB" sz="1400" b="1" dirty="0" smtClean="0">
                <a:solidFill>
                  <a:srgbClr val="000066"/>
                </a:solidFill>
                <a:latin typeface="Verdana" pitchFamily="34" charset="0"/>
                <a:ea typeface="Verdana" pitchFamily="34" charset="0"/>
                <a:cs typeface="Verdana" pitchFamily="34" charset="0"/>
              </a:rPr>
            </a:br>
            <a:endParaRPr lang="en-GB" sz="1400" b="1" dirty="0" smtClean="0">
              <a:solidFill>
                <a:srgbClr val="000066"/>
              </a:solidFill>
              <a:latin typeface="Verdana" pitchFamily="34" charset="0"/>
              <a:ea typeface="Verdana" pitchFamily="34" charset="0"/>
              <a:cs typeface="Verdana" pitchFamily="34" charset="0"/>
            </a:endParaRPr>
          </a:p>
          <a:p>
            <a:r>
              <a:rPr lang="en-GB" sz="1400" b="1" dirty="0" smtClean="0">
                <a:solidFill>
                  <a:srgbClr val="000066"/>
                </a:solidFill>
                <a:latin typeface="Verdana" pitchFamily="34" charset="0"/>
                <a:ea typeface="Verdana" pitchFamily="34" charset="0"/>
                <a:cs typeface="Verdana" pitchFamily="34" charset="0"/>
              </a:rPr>
              <a:t>Much of the road is narrow, and the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Deep Mill rail bridge is a known hazard.</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Rocky Lane</a:t>
            </a:r>
            <a:endParaRPr lang="en-GB" dirty="0"/>
          </a:p>
        </p:txBody>
      </p:sp>
      <p:pic>
        <p:nvPicPr>
          <p:cNvPr id="3" name="Picture 2" descr="RLane_Map.jpg"/>
          <p:cNvPicPr>
            <a:picLocks noChangeAspect="1"/>
          </p:cNvPicPr>
          <p:nvPr/>
        </p:nvPicPr>
        <p:blipFill>
          <a:blip r:embed="rId2" cstate="print"/>
          <a:stretch>
            <a:fillRect/>
          </a:stretch>
        </p:blipFill>
        <p:spPr>
          <a:xfrm>
            <a:off x="3323578" y="2204864"/>
            <a:ext cx="5404013" cy="4231392"/>
          </a:xfrm>
          <a:prstGeom prst="rect">
            <a:avLst/>
          </a:prstGeom>
        </p:spPr>
      </p:pic>
      <p:pic>
        <p:nvPicPr>
          <p:cNvPr id="4" name="Picture 3" descr="RLane.jpg"/>
          <p:cNvPicPr>
            <a:picLocks noChangeAspect="1"/>
          </p:cNvPicPr>
          <p:nvPr/>
        </p:nvPicPr>
        <p:blipFill>
          <a:blip r:embed="rId3" cstate="print"/>
          <a:stretch>
            <a:fillRect/>
          </a:stretch>
        </p:blipFill>
        <p:spPr>
          <a:xfrm>
            <a:off x="395537" y="908720"/>
            <a:ext cx="5256584" cy="2860005"/>
          </a:xfrm>
          <a:prstGeom prst="rect">
            <a:avLst/>
          </a:prstGeom>
        </p:spPr>
      </p:pic>
      <p:sp>
        <p:nvSpPr>
          <p:cNvPr id="5" name="TextBox 4"/>
          <p:cNvSpPr txBox="1"/>
          <p:nvPr/>
        </p:nvSpPr>
        <p:spPr>
          <a:xfrm>
            <a:off x="5652120" y="980728"/>
            <a:ext cx="3393878" cy="954107"/>
          </a:xfrm>
          <a:prstGeom prst="rect">
            <a:avLst/>
          </a:prstGeom>
          <a:noFill/>
        </p:spPr>
        <p:txBody>
          <a:bodyPr wrap="none" rtlCol="0">
            <a:spAutoFit/>
          </a:bodyPr>
          <a:lstStyle/>
          <a:p>
            <a:r>
              <a:rPr lang="en-GB" sz="1400" b="1" dirty="0" smtClean="0">
                <a:solidFill>
                  <a:srgbClr val="000066"/>
                </a:solidFill>
                <a:latin typeface="Verdana" pitchFamily="34" charset="0"/>
                <a:ea typeface="Verdana" pitchFamily="34" charset="0"/>
                <a:cs typeface="Verdana" pitchFamily="34" charset="0"/>
              </a:rPr>
              <a:t>Rocky Lane is the first lane</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on the left after the roundabout</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at the southern  end of the</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Wendover Bypass ..</a:t>
            </a:r>
          </a:p>
        </p:txBody>
      </p:sp>
      <p:sp>
        <p:nvSpPr>
          <p:cNvPr id="6" name="TextBox 5"/>
          <p:cNvSpPr txBox="1"/>
          <p:nvPr/>
        </p:nvSpPr>
        <p:spPr>
          <a:xfrm>
            <a:off x="107504" y="4005064"/>
            <a:ext cx="3584636" cy="1384995"/>
          </a:xfrm>
          <a:prstGeom prst="rect">
            <a:avLst/>
          </a:prstGeom>
          <a:noFill/>
        </p:spPr>
        <p:txBody>
          <a:bodyPr wrap="none" rtlCol="0">
            <a:spAutoFit/>
          </a:bodyPr>
          <a:lstStyle/>
          <a:p>
            <a:r>
              <a:rPr lang="en-GB" sz="1400" b="1" dirty="0" smtClean="0">
                <a:solidFill>
                  <a:srgbClr val="000066"/>
                </a:solidFill>
                <a:latin typeface="Verdana" pitchFamily="34" charset="0"/>
                <a:ea typeface="Verdana" pitchFamily="34" charset="0"/>
                <a:cs typeface="Verdana" pitchFamily="34" charset="0"/>
              </a:rPr>
              <a:t>It lies between the Smalldean</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and Wendover Dean Compounds,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and is the access route to a</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smaller compound which will be</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used to construct a new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underbridge.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Rocky Lane</a:t>
            </a:r>
            <a:endParaRPr lang="en-GB" dirty="0"/>
          </a:p>
        </p:txBody>
      </p:sp>
      <p:pic>
        <p:nvPicPr>
          <p:cNvPr id="3" name="Picture 2" descr="RLane2.jpg"/>
          <p:cNvPicPr>
            <a:picLocks noChangeAspect="1"/>
          </p:cNvPicPr>
          <p:nvPr/>
        </p:nvPicPr>
        <p:blipFill>
          <a:blip r:embed="rId2" cstate="print"/>
          <a:stretch>
            <a:fillRect/>
          </a:stretch>
        </p:blipFill>
        <p:spPr>
          <a:xfrm>
            <a:off x="2987824" y="3356992"/>
            <a:ext cx="5186959" cy="3036809"/>
          </a:xfrm>
          <a:prstGeom prst="rect">
            <a:avLst/>
          </a:prstGeom>
        </p:spPr>
      </p:pic>
      <p:pic>
        <p:nvPicPr>
          <p:cNvPr id="4" name="Picture 3" descr="RLane3.jpg"/>
          <p:cNvPicPr>
            <a:picLocks noChangeAspect="1"/>
          </p:cNvPicPr>
          <p:nvPr/>
        </p:nvPicPr>
        <p:blipFill>
          <a:blip r:embed="rId3" cstate="print"/>
          <a:stretch>
            <a:fillRect/>
          </a:stretch>
        </p:blipFill>
        <p:spPr>
          <a:xfrm>
            <a:off x="4644007" y="1245167"/>
            <a:ext cx="4032449" cy="3356443"/>
          </a:xfrm>
          <a:prstGeom prst="rect">
            <a:avLst/>
          </a:prstGeom>
        </p:spPr>
      </p:pic>
      <p:sp>
        <p:nvSpPr>
          <p:cNvPr id="5" name="TextBox 4"/>
          <p:cNvSpPr txBox="1"/>
          <p:nvPr/>
        </p:nvSpPr>
        <p:spPr>
          <a:xfrm>
            <a:off x="251520" y="1268760"/>
            <a:ext cx="4163319" cy="1600438"/>
          </a:xfrm>
          <a:prstGeom prst="rect">
            <a:avLst/>
          </a:prstGeom>
          <a:noFill/>
        </p:spPr>
        <p:txBody>
          <a:bodyPr wrap="square" rtlCol="0">
            <a:spAutoFit/>
          </a:bodyPr>
          <a:lstStyle/>
          <a:p>
            <a:r>
              <a:rPr lang="en-GB" sz="1400" b="1" dirty="0" smtClean="0">
                <a:solidFill>
                  <a:srgbClr val="000066"/>
                </a:solidFill>
                <a:latin typeface="Verdana" pitchFamily="34" charset="0"/>
                <a:ea typeface="Verdana" pitchFamily="34" charset="0"/>
                <a:cs typeface="Verdana" pitchFamily="34" charset="0"/>
              </a:rPr>
              <a:t>Between the A413 and Kings Ash, this</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is a steep, narrow sunken lane.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It continues to Chesham via Swan</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Bottom and Chartridge, and is the main</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access road towards Wendover from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The Lee.</a:t>
            </a:r>
          </a:p>
          <a:p>
            <a:endParaRPr lang="en-GB" sz="1400" b="1" dirty="0" smtClean="0">
              <a:solidFill>
                <a:srgbClr val="000066"/>
              </a:solidFill>
              <a:latin typeface="Verdana" pitchFamily="34" charset="0"/>
              <a:ea typeface="Verdana" pitchFamily="34" charset="0"/>
              <a:cs typeface="Verdana" pitchFamily="34" charset="0"/>
            </a:endParaRPr>
          </a:p>
        </p:txBody>
      </p:sp>
      <p:sp>
        <p:nvSpPr>
          <p:cNvPr id="6" name="TextBox 5"/>
          <p:cNvSpPr txBox="1"/>
          <p:nvPr/>
        </p:nvSpPr>
        <p:spPr>
          <a:xfrm>
            <a:off x="1331640" y="6021288"/>
            <a:ext cx="7282763" cy="307777"/>
          </a:xfrm>
          <a:prstGeom prst="rect">
            <a:avLst/>
          </a:prstGeom>
          <a:noFill/>
        </p:spPr>
        <p:txBody>
          <a:bodyPr wrap="none" rtlCol="0">
            <a:spAutoFit/>
          </a:bodyPr>
          <a:lstStyle/>
          <a:p>
            <a:r>
              <a:rPr lang="en-GB" sz="1400" b="1" dirty="0" smtClean="0">
                <a:solidFill>
                  <a:schemeClr val="bg1"/>
                </a:solidFill>
                <a:latin typeface="Verdana" pitchFamily="34" charset="0"/>
                <a:ea typeface="Verdana" pitchFamily="34" charset="0"/>
                <a:cs typeface="Verdana" pitchFamily="34" charset="0"/>
              </a:rPr>
              <a:t>Turning right onto the A413 can lead to long delays, during peak hours</a:t>
            </a:r>
          </a:p>
        </p:txBody>
      </p:sp>
      <p:sp>
        <p:nvSpPr>
          <p:cNvPr id="7" name="TextBox 6"/>
          <p:cNvSpPr txBox="1"/>
          <p:nvPr/>
        </p:nvSpPr>
        <p:spPr>
          <a:xfrm>
            <a:off x="251520" y="2924944"/>
            <a:ext cx="2850460" cy="2677656"/>
          </a:xfrm>
          <a:prstGeom prst="rect">
            <a:avLst/>
          </a:prstGeom>
          <a:noFill/>
        </p:spPr>
        <p:txBody>
          <a:bodyPr wrap="none" rtlCol="0">
            <a:spAutoFit/>
          </a:bodyPr>
          <a:lstStyle/>
          <a:p>
            <a:r>
              <a:rPr lang="en-GB" sz="1400" b="1" dirty="0" smtClean="0">
                <a:solidFill>
                  <a:srgbClr val="000066"/>
                </a:solidFill>
                <a:latin typeface="Verdana" pitchFamily="34" charset="0"/>
                <a:ea typeface="Verdana" pitchFamily="34" charset="0"/>
                <a:cs typeface="Verdana" pitchFamily="34" charset="0"/>
              </a:rPr>
              <a:t>Increased congestion</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on the A413 is likely to</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result in a significant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increase in traffic using</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Rocky Lane, despite it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being unsuitable as a</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diversion.</a:t>
            </a:r>
            <a:br>
              <a:rPr lang="en-GB" sz="1400" b="1" dirty="0" smtClean="0">
                <a:solidFill>
                  <a:srgbClr val="000066"/>
                </a:solidFill>
                <a:latin typeface="Verdana" pitchFamily="34" charset="0"/>
                <a:ea typeface="Verdana" pitchFamily="34" charset="0"/>
                <a:cs typeface="Verdana" pitchFamily="34" charset="0"/>
              </a:rPr>
            </a:br>
            <a:endParaRPr lang="en-GB" sz="1400" b="1" dirty="0" smtClean="0">
              <a:solidFill>
                <a:srgbClr val="000066"/>
              </a:solidFill>
              <a:latin typeface="Verdana" pitchFamily="34" charset="0"/>
              <a:ea typeface="Verdana" pitchFamily="34" charset="0"/>
              <a:cs typeface="Verdana" pitchFamily="34" charset="0"/>
            </a:endParaRPr>
          </a:p>
          <a:p>
            <a:r>
              <a:rPr lang="en-GB" sz="1400" b="1" dirty="0" smtClean="0">
                <a:solidFill>
                  <a:srgbClr val="000066"/>
                </a:solidFill>
                <a:latin typeface="Verdana" pitchFamily="34" charset="0"/>
                <a:ea typeface="Verdana" pitchFamily="34" charset="0"/>
                <a:cs typeface="Verdana" pitchFamily="34" charset="0"/>
              </a:rPr>
              <a:t>This will further increase</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congestion at the junction</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of Chartridge Lane and</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St Mary’s Way in Chesham</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owood_Map.jpg"/>
          <p:cNvPicPr>
            <a:picLocks noChangeAspect="1"/>
          </p:cNvPicPr>
          <p:nvPr/>
        </p:nvPicPr>
        <p:blipFill>
          <a:blip r:embed="rId2" cstate="print"/>
          <a:stretch>
            <a:fillRect/>
          </a:stretch>
        </p:blipFill>
        <p:spPr>
          <a:xfrm>
            <a:off x="395536" y="1052736"/>
            <a:ext cx="4931664" cy="4163568"/>
          </a:xfrm>
          <a:prstGeom prst="rect">
            <a:avLst/>
          </a:prstGeom>
        </p:spPr>
      </p:pic>
      <p:sp>
        <p:nvSpPr>
          <p:cNvPr id="2" name="Title 1"/>
          <p:cNvSpPr>
            <a:spLocks noGrp="1"/>
          </p:cNvSpPr>
          <p:nvPr>
            <p:ph type="title"/>
          </p:nvPr>
        </p:nvSpPr>
        <p:spPr/>
        <p:txBody>
          <a:bodyPr/>
          <a:lstStyle/>
          <a:p>
            <a:r>
              <a:rPr lang="en-GB" dirty="0" smtClean="0"/>
              <a:t>Bowood Lane</a:t>
            </a:r>
            <a:endParaRPr lang="en-GB" dirty="0"/>
          </a:p>
        </p:txBody>
      </p:sp>
      <p:pic>
        <p:nvPicPr>
          <p:cNvPr id="3" name="Picture 2" descr="Bowood_1.jpg"/>
          <p:cNvPicPr>
            <a:picLocks noChangeAspect="1"/>
          </p:cNvPicPr>
          <p:nvPr/>
        </p:nvPicPr>
        <p:blipFill>
          <a:blip r:embed="rId3" cstate="print"/>
          <a:stretch>
            <a:fillRect/>
          </a:stretch>
        </p:blipFill>
        <p:spPr>
          <a:xfrm>
            <a:off x="2987824" y="3068960"/>
            <a:ext cx="5843413" cy="3504473"/>
          </a:xfrm>
          <a:prstGeom prst="rect">
            <a:avLst/>
          </a:prstGeom>
        </p:spPr>
      </p:pic>
      <p:sp>
        <p:nvSpPr>
          <p:cNvPr id="5" name="TextBox 4"/>
          <p:cNvSpPr txBox="1"/>
          <p:nvPr/>
        </p:nvSpPr>
        <p:spPr>
          <a:xfrm>
            <a:off x="5508104" y="1052736"/>
            <a:ext cx="3624710" cy="1815882"/>
          </a:xfrm>
          <a:prstGeom prst="rect">
            <a:avLst/>
          </a:prstGeom>
          <a:noFill/>
        </p:spPr>
        <p:txBody>
          <a:bodyPr wrap="none" rtlCol="0">
            <a:spAutoFit/>
          </a:bodyPr>
          <a:lstStyle/>
          <a:p>
            <a:r>
              <a:rPr lang="en-GB" sz="1400" b="1" dirty="0" smtClean="0">
                <a:solidFill>
                  <a:srgbClr val="000066"/>
                </a:solidFill>
                <a:latin typeface="Verdana" pitchFamily="34" charset="0"/>
                <a:ea typeface="Verdana" pitchFamily="34" charset="0"/>
                <a:cs typeface="Verdana" pitchFamily="34" charset="0"/>
              </a:rPr>
              <a:t>Bowood Lane runs between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the A413 and Kings Lane.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The compound (for the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construction of a new overbridge)</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is accessed along the trace.</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Jones’ Hill (Ancient) wood is to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the left, and the proposed spoil</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dump to the right of the Lane.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Bowood Lane</a:t>
            </a:r>
            <a:endParaRPr lang="en-GB" dirty="0"/>
          </a:p>
        </p:txBody>
      </p:sp>
      <p:pic>
        <p:nvPicPr>
          <p:cNvPr id="3" name="Picture 2" descr="Bowood_2.jpg"/>
          <p:cNvPicPr>
            <a:picLocks noChangeAspect="1"/>
          </p:cNvPicPr>
          <p:nvPr/>
        </p:nvPicPr>
        <p:blipFill>
          <a:blip r:embed="rId2" cstate="print"/>
          <a:stretch>
            <a:fillRect/>
          </a:stretch>
        </p:blipFill>
        <p:spPr>
          <a:xfrm>
            <a:off x="539552" y="3212976"/>
            <a:ext cx="4486647" cy="3367769"/>
          </a:xfrm>
          <a:prstGeom prst="rect">
            <a:avLst/>
          </a:prstGeom>
        </p:spPr>
      </p:pic>
      <p:pic>
        <p:nvPicPr>
          <p:cNvPr id="4" name="Picture 3" descr="Bowood_3.jpg"/>
          <p:cNvPicPr>
            <a:picLocks noChangeAspect="1"/>
          </p:cNvPicPr>
          <p:nvPr/>
        </p:nvPicPr>
        <p:blipFill>
          <a:blip r:embed="rId3" cstate="print"/>
          <a:stretch>
            <a:fillRect/>
          </a:stretch>
        </p:blipFill>
        <p:spPr>
          <a:xfrm>
            <a:off x="4283968" y="908720"/>
            <a:ext cx="4614212" cy="5265444"/>
          </a:xfrm>
          <a:prstGeom prst="rect">
            <a:avLst/>
          </a:prstGeom>
        </p:spPr>
      </p:pic>
      <p:sp>
        <p:nvSpPr>
          <p:cNvPr id="5" name="TextBox 4"/>
          <p:cNvSpPr txBox="1"/>
          <p:nvPr/>
        </p:nvSpPr>
        <p:spPr>
          <a:xfrm>
            <a:off x="251520" y="1052736"/>
            <a:ext cx="4293163" cy="1384995"/>
          </a:xfrm>
          <a:prstGeom prst="rect">
            <a:avLst/>
          </a:prstGeom>
          <a:noFill/>
        </p:spPr>
        <p:txBody>
          <a:bodyPr wrap="none" rtlCol="0">
            <a:spAutoFit/>
          </a:bodyPr>
          <a:lstStyle/>
          <a:p>
            <a:r>
              <a:rPr lang="en-GB" sz="1400" b="1" dirty="0" smtClean="0">
                <a:solidFill>
                  <a:srgbClr val="000066"/>
                </a:solidFill>
                <a:latin typeface="Verdana" pitchFamily="34" charset="0"/>
                <a:ea typeface="Verdana" pitchFamily="34" charset="0"/>
                <a:cs typeface="Verdana" pitchFamily="34" charset="0"/>
              </a:rPr>
              <a:t>Above Wendover Dean Farm, the</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Lane is almost free of traffic, but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much used by Walkers and Cyclists.</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Any additional traffic would complete</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the destruction resulting from the new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bridge, cuttings and adjacent spoil heap.</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Leather Lane</a:t>
            </a:r>
            <a:endParaRPr lang="en-GB" dirty="0"/>
          </a:p>
        </p:txBody>
      </p:sp>
      <p:pic>
        <p:nvPicPr>
          <p:cNvPr id="3" name="Picture 2" descr="LLane_Map.jpg"/>
          <p:cNvPicPr>
            <a:picLocks noChangeAspect="1"/>
          </p:cNvPicPr>
          <p:nvPr/>
        </p:nvPicPr>
        <p:blipFill>
          <a:blip r:embed="rId2" cstate="print"/>
          <a:stretch>
            <a:fillRect/>
          </a:stretch>
        </p:blipFill>
        <p:spPr>
          <a:xfrm>
            <a:off x="522277" y="908719"/>
            <a:ext cx="3502974" cy="4608513"/>
          </a:xfrm>
          <a:prstGeom prst="rect">
            <a:avLst/>
          </a:prstGeom>
        </p:spPr>
      </p:pic>
      <p:pic>
        <p:nvPicPr>
          <p:cNvPr id="4" name="Picture 3" descr="LLane_1.jpg"/>
          <p:cNvPicPr>
            <a:picLocks noChangeAspect="1"/>
          </p:cNvPicPr>
          <p:nvPr/>
        </p:nvPicPr>
        <p:blipFill>
          <a:blip r:embed="rId3" cstate="print"/>
          <a:stretch>
            <a:fillRect/>
          </a:stretch>
        </p:blipFill>
        <p:spPr>
          <a:xfrm>
            <a:off x="5220072" y="908720"/>
            <a:ext cx="3488410" cy="4653136"/>
          </a:xfrm>
          <a:prstGeom prst="rect">
            <a:avLst/>
          </a:prstGeom>
        </p:spPr>
      </p:pic>
      <p:sp>
        <p:nvSpPr>
          <p:cNvPr id="5" name="TextBox 4"/>
          <p:cNvSpPr txBox="1"/>
          <p:nvPr/>
        </p:nvSpPr>
        <p:spPr>
          <a:xfrm>
            <a:off x="437770" y="5517232"/>
            <a:ext cx="8706230" cy="1169551"/>
          </a:xfrm>
          <a:prstGeom prst="rect">
            <a:avLst/>
          </a:prstGeom>
          <a:noFill/>
        </p:spPr>
        <p:txBody>
          <a:bodyPr wrap="none" rtlCol="0">
            <a:spAutoFit/>
          </a:bodyPr>
          <a:lstStyle/>
          <a:p>
            <a:r>
              <a:rPr lang="en-GB" sz="1400" b="1" dirty="0" smtClean="0">
                <a:solidFill>
                  <a:srgbClr val="000066"/>
                </a:solidFill>
                <a:latin typeface="Verdana" pitchFamily="34" charset="0"/>
                <a:ea typeface="Verdana" pitchFamily="34" charset="0"/>
                <a:cs typeface="Verdana" pitchFamily="34" charset="0"/>
              </a:rPr>
              <a:t>Leather Lane is another sunken lane connecting the A413 and Kings Lane. It carries</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a significant amount of traffic, despite being single track on the steepest section.</a:t>
            </a:r>
          </a:p>
          <a:p>
            <a:r>
              <a:rPr lang="en-GB" sz="1400" b="1" dirty="0" smtClean="0">
                <a:solidFill>
                  <a:srgbClr val="000066"/>
                </a:solidFill>
                <a:latin typeface="Verdana" pitchFamily="34" charset="0"/>
                <a:ea typeface="Verdana" pitchFamily="34" charset="0"/>
                <a:cs typeface="Verdana" pitchFamily="34" charset="0"/>
              </a:rPr>
              <a:t>The siting of the new overbridge will cause an unnecessary loss of hedgerow on the </a:t>
            </a:r>
            <a:br>
              <a:rPr lang="en-GB" sz="1400" b="1" dirty="0" smtClean="0">
                <a:solidFill>
                  <a:srgbClr val="000066"/>
                </a:solidFill>
                <a:latin typeface="Verdana" pitchFamily="34" charset="0"/>
                <a:ea typeface="Verdana" pitchFamily="34" charset="0"/>
                <a:cs typeface="Verdana" pitchFamily="34" charset="0"/>
              </a:rPr>
            </a:br>
            <a:r>
              <a:rPr lang="en-GB" sz="1400" b="1" dirty="0" smtClean="0">
                <a:solidFill>
                  <a:srgbClr val="000066"/>
                </a:solidFill>
                <a:latin typeface="Verdana" pitchFamily="34" charset="0"/>
                <a:ea typeface="Verdana" pitchFamily="34" charset="0"/>
                <a:cs typeface="Verdana" pitchFamily="34" charset="0"/>
              </a:rPr>
              <a:t>SE side, while the NW side is dominated by the proposed spoil dump.</a:t>
            </a:r>
            <a:br>
              <a:rPr lang="en-GB" sz="1400" b="1" dirty="0" smtClean="0">
                <a:solidFill>
                  <a:srgbClr val="000066"/>
                </a:solidFill>
                <a:latin typeface="Verdana" pitchFamily="34" charset="0"/>
                <a:ea typeface="Verdana" pitchFamily="34" charset="0"/>
                <a:cs typeface="Verdana" pitchFamily="34" charset="0"/>
              </a:rPr>
            </a:br>
            <a:endParaRPr lang="en-GB" sz="1400" b="1" dirty="0" smtClean="0">
              <a:solidFill>
                <a:srgbClr val="000066"/>
              </a:solidFill>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400" b="1" smtClean="0">
            <a:solidFill>
              <a:srgbClr val="000066"/>
            </a:solidFill>
            <a:latin typeface="Verdana" pitchFamily="34" charset="0"/>
            <a:ea typeface="Verdana" pitchFamily="34" charset="0"/>
            <a:cs typeface="Verdana"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Template>
  <TotalTime>11249</TotalTime>
  <Words>499</Words>
  <Application>Microsoft Office PowerPoint</Application>
  <PresentationFormat>On-screen Show (4:3)</PresentationFormat>
  <Paragraphs>147</Paragraphs>
  <Slides>27</Slides>
  <Notes>1</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Presentation</vt:lpstr>
      <vt:lpstr>Roads in the AONB</vt:lpstr>
      <vt:lpstr>Contents</vt:lpstr>
      <vt:lpstr>The A413</vt:lpstr>
      <vt:lpstr>The A413</vt:lpstr>
      <vt:lpstr>Rocky Lane</vt:lpstr>
      <vt:lpstr>Rocky Lane</vt:lpstr>
      <vt:lpstr>Bowood Lane</vt:lpstr>
      <vt:lpstr>Bowood Lane</vt:lpstr>
      <vt:lpstr>Leather Lane</vt:lpstr>
      <vt:lpstr>Leather Lane</vt:lpstr>
      <vt:lpstr>Potter Row</vt:lpstr>
      <vt:lpstr>Potter Row</vt:lpstr>
      <vt:lpstr>South Heath</vt:lpstr>
      <vt:lpstr>Access as proposed by HS2</vt:lpstr>
      <vt:lpstr>South Heath</vt:lpstr>
      <vt:lpstr>South Heath</vt:lpstr>
      <vt:lpstr>Frith Hill</vt:lpstr>
      <vt:lpstr>Frith Hill</vt:lpstr>
      <vt:lpstr>B485 (Chesham – Gt. Missenden Road)</vt:lpstr>
      <vt:lpstr>B485 (Chesham – Gt. Missenden Road)</vt:lpstr>
      <vt:lpstr>Hyde Lane</vt:lpstr>
      <vt:lpstr>Hyde Lane</vt:lpstr>
      <vt:lpstr>Hyde Heath Road</vt:lpstr>
      <vt:lpstr>Hyde Heath Road</vt:lpstr>
      <vt:lpstr>South Heath – N. Portal Access</vt:lpstr>
      <vt:lpstr>Chilterns N. Portal Access</vt:lpstr>
      <vt:lpstr>Chilterns N. Portal Access</vt:lpstr>
    </vt:vector>
  </TitlesOfParts>
  <Company>Chartridge Scientific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 Conboy</dc:creator>
  <cp:lastModifiedBy>Jim Conboy</cp:lastModifiedBy>
  <cp:revision>153</cp:revision>
  <dcterms:created xsi:type="dcterms:W3CDTF">2014-12-02T19:36:02Z</dcterms:created>
  <dcterms:modified xsi:type="dcterms:W3CDTF">2015-01-03T13:22:02Z</dcterms:modified>
</cp:coreProperties>
</file>